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15"/>
  </p:handoutMasterIdLst>
  <p:sldIdLst>
    <p:sldId id="258" r:id="rId2"/>
    <p:sldId id="257" r:id="rId3"/>
    <p:sldId id="259" r:id="rId4"/>
    <p:sldId id="260" r:id="rId5"/>
    <p:sldId id="261" r:id="rId6"/>
    <p:sldId id="262" r:id="rId7"/>
    <p:sldId id="269"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ED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C77909-CE49-4BE3-8825-F4A887516598}" type="datetimeFigureOut">
              <a:rPr lang="en-US" smtClean="0"/>
              <a:t>2/19/2013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78E1D3-EA0A-4448-932E-ECB22744DAD0}" type="slidenum">
              <a:rPr lang="en-US" smtClean="0"/>
              <a:t>‹#›</a:t>
            </a:fld>
            <a:endParaRPr lang="en-US" dirty="0"/>
          </a:p>
        </p:txBody>
      </p:sp>
    </p:spTree>
    <p:extLst>
      <p:ext uri="{BB962C8B-B14F-4D97-AF65-F5344CB8AC3E}">
        <p14:creationId xmlns:p14="http://schemas.microsoft.com/office/powerpoint/2010/main" val="16464246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cap="none" spc="-80" baseline="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Slide Number Placeholder 7"/>
          <p:cNvSpPr>
            <a:spLocks noGrp="1"/>
          </p:cNvSpPr>
          <p:nvPr>
            <p:ph type="sldNum" sz="quarter" idx="11"/>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D8F82F48-BC74-4313-872B-BBC4F09586F4}"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D8F82F48-BC74-4313-872B-BBC4F09586F4}" type="slidenum">
              <a:rPr lang="en-US" smtClean="0"/>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5000">
              <a:srgbClr val="DDEBCF"/>
            </a:gs>
            <a:gs pos="100000">
              <a:srgbClr val="79ED05"/>
            </a:gs>
          </a:gsLst>
          <a:lin ang="27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8305800" cy="761682"/>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990600"/>
            <a:ext cx="7620000" cy="5135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D8F82F48-BC74-4313-872B-BBC4F09586F4}" type="slidenum">
              <a:rPr lang="en-US" smtClean="0"/>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algn="l" defTabSz="914400" rtl="0" eaLnBrk="1" latinLnBrk="0" hangingPunct="1">
        <a:spcBef>
          <a:spcPct val="0"/>
        </a:spcBef>
        <a:buNone/>
        <a:defRPr sz="3600" kern="1200" cap="none"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t>Depths (Levels) of Processing</a:t>
            </a:r>
            <a:endParaRPr lang="en-US" sz="6000" dirty="0"/>
          </a:p>
        </p:txBody>
      </p:sp>
      <p:sp>
        <p:nvSpPr>
          <p:cNvPr id="3" name="Subtitle 2"/>
          <p:cNvSpPr>
            <a:spLocks noGrp="1"/>
          </p:cNvSpPr>
          <p:nvPr>
            <p:ph type="subTitle" idx="1"/>
          </p:nvPr>
        </p:nvSpPr>
        <p:spPr>
          <a:xfrm>
            <a:off x="457200" y="4343400"/>
            <a:ext cx="8001000" cy="1295400"/>
          </a:xfrm>
        </p:spPr>
        <p:txBody>
          <a:bodyPr>
            <a:normAutofit fontScale="92500" lnSpcReduction="10000"/>
          </a:bodyPr>
          <a:lstStyle/>
          <a:p>
            <a:r>
              <a:rPr lang="en-US" sz="2400" dirty="0" smtClean="0"/>
              <a:t>Module 10</a:t>
            </a:r>
          </a:p>
          <a:p>
            <a:r>
              <a:rPr lang="en-US" sz="2400" dirty="0"/>
              <a:t>Experimental </a:t>
            </a:r>
            <a:r>
              <a:rPr lang="en-US" sz="2400" dirty="0" smtClean="0"/>
              <a:t>psychology </a:t>
            </a:r>
            <a:br>
              <a:rPr lang="en-US" sz="2400" dirty="0" smtClean="0"/>
            </a:br>
            <a:r>
              <a:rPr lang="en-US" sz="2400" dirty="0" smtClean="0"/>
              <a:t>guided-inquiry learning</a:t>
            </a:r>
          </a:p>
          <a:p>
            <a:endParaRPr lang="en-US" dirty="0" smtClean="0"/>
          </a:p>
          <a:p>
            <a:endParaRPr lang="en-US" dirty="0"/>
          </a:p>
        </p:txBody>
      </p:sp>
      <p:sp>
        <p:nvSpPr>
          <p:cNvPr id="4" name="TextBox 3"/>
          <p:cNvSpPr txBox="1"/>
          <p:nvPr/>
        </p:nvSpPr>
        <p:spPr>
          <a:xfrm>
            <a:off x="457200" y="5906005"/>
            <a:ext cx="7543800" cy="461665"/>
          </a:xfrm>
          <a:prstGeom prst="rect">
            <a:avLst/>
          </a:prstGeom>
          <a:noFill/>
        </p:spPr>
        <p:txBody>
          <a:bodyPr wrap="square" rtlCol="0">
            <a:spAutoFit/>
          </a:bodyPr>
          <a:lstStyle/>
          <a:p>
            <a:r>
              <a:rPr lang="en-US" sz="1200" dirty="0" smtClean="0"/>
              <a:t>Module 10: Depths (Levels)</a:t>
            </a:r>
            <a:r>
              <a:rPr lang="en-US" sz="1200" baseline="0" dirty="0" smtClean="0"/>
              <a:t> of Processing</a:t>
            </a:r>
            <a:endParaRPr lang="en-US" sz="1200" dirty="0" smtClean="0"/>
          </a:p>
          <a:p>
            <a:r>
              <a:rPr lang="en-US" sz="1200" dirty="0" smtClean="0"/>
              <a:t>©2012, </a:t>
            </a:r>
            <a:r>
              <a:rPr lang="de-DE" sz="1200" dirty="0" smtClean="0"/>
              <a:t>Dr. A. Geliebter &amp; Dr. B. Rumain, Touro College &amp; University System</a:t>
            </a:r>
            <a:endParaRPr lang="en-US" sz="1200" dirty="0"/>
          </a:p>
        </p:txBody>
      </p:sp>
    </p:spTree>
    <p:extLst>
      <p:ext uri="{BB962C8B-B14F-4D97-AF65-F5344CB8AC3E}">
        <p14:creationId xmlns:p14="http://schemas.microsoft.com/office/powerpoint/2010/main" val="36172538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Key Questions (on Group Handout)</a:t>
            </a:r>
          </a:p>
        </p:txBody>
      </p:sp>
      <p:sp>
        <p:nvSpPr>
          <p:cNvPr id="3" name="Content Placeholder 2"/>
          <p:cNvSpPr>
            <a:spLocks noGrp="1"/>
          </p:cNvSpPr>
          <p:nvPr>
            <p:ph idx="1"/>
          </p:nvPr>
        </p:nvSpPr>
        <p:spPr/>
        <p:txBody>
          <a:bodyPr>
            <a:normAutofit fontScale="92500" lnSpcReduction="10000"/>
          </a:bodyPr>
          <a:lstStyle/>
          <a:p>
            <a:r>
              <a:rPr lang="en-US" dirty="0"/>
              <a:t>4. Craik and Tulving’s data are given in the table below. </a:t>
            </a:r>
            <a:br>
              <a:rPr lang="en-US" dirty="0"/>
            </a:br>
            <a:r>
              <a:rPr lang="en-US" dirty="0"/>
              <a:t/>
            </a:r>
            <a:br>
              <a:rPr lang="en-US" dirty="0"/>
            </a:br>
            <a:endParaRPr lang="en-US" dirty="0" smtClean="0"/>
          </a:p>
          <a:p>
            <a:endParaRPr lang="en-US" dirty="0" smtClean="0"/>
          </a:p>
          <a:p>
            <a:endParaRPr lang="en-US" dirty="0"/>
          </a:p>
          <a:p>
            <a:endParaRPr lang="en-US" dirty="0" smtClean="0"/>
          </a:p>
          <a:p>
            <a:endParaRPr lang="en-US" dirty="0" smtClean="0"/>
          </a:p>
          <a:p>
            <a:endParaRPr lang="en-US" dirty="0"/>
          </a:p>
          <a:p>
            <a:endParaRPr lang="en-US" dirty="0"/>
          </a:p>
          <a:p>
            <a:r>
              <a:rPr lang="en-US" dirty="0"/>
              <a:t>What do you notice about response latency (reaction time) as level of processing increased? </a:t>
            </a:r>
            <a:br>
              <a:rPr lang="en-US" dirty="0"/>
            </a:br>
            <a:endParaRPr lang="en-US" dirty="0"/>
          </a:p>
          <a:p>
            <a:r>
              <a:rPr lang="en-US" dirty="0"/>
              <a:t>What can you say about the proportion of words recognized as level of processing increased? </a:t>
            </a:r>
            <a:br>
              <a:rPr lang="en-US" dirty="0"/>
            </a:br>
            <a:endParaRPr lang="en-US" dirty="0"/>
          </a:p>
        </p:txBody>
      </p:sp>
      <p:pic>
        <p:nvPicPr>
          <p:cNvPr id="2050" name="Picture 2" descr="C:\Users\user\Desktop\miriamgu\_nsf\NSF\fromBlackboardJan10\Psych Lab 2010 - Download Version-Jan 2010\Psych Lab\process.JPG"/>
          <p:cNvPicPr>
            <a:picLocks noChangeAspect="1" noChangeArrowheads="1"/>
          </p:cNvPicPr>
          <p:nvPr/>
        </p:nvPicPr>
        <p:blipFill rotWithShape="1">
          <a:blip r:embed="rId2">
            <a:extLst>
              <a:ext uri="{28A0092B-C50C-407E-A947-70E740481C1C}">
                <a14:useLocalDpi xmlns:a14="http://schemas.microsoft.com/office/drawing/2010/main" val="0"/>
              </a:ext>
            </a:extLst>
          </a:blip>
          <a:srcRect t="9259" r="3646" b="15741"/>
          <a:stretch/>
        </p:blipFill>
        <p:spPr bwMode="auto">
          <a:xfrm>
            <a:off x="76200" y="1627659"/>
            <a:ext cx="8763000" cy="213154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7352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10" presetClass="entr" presetSubtype="0" fill="hold" nodeType="withEffect">
                                  <p:stCondLst>
                                    <p:cond delay="0"/>
                                  </p:stCondLst>
                                  <p:childTnLst>
                                    <p:set>
                                      <p:cBhvr>
                                        <p:cTn id="10" dur="1" fill="hold">
                                          <p:stCondLst>
                                            <p:cond delay="0"/>
                                          </p:stCondLst>
                                        </p:cTn>
                                        <p:tgtEl>
                                          <p:spTgt spid="2050"/>
                                        </p:tgtEl>
                                        <p:attrNameLst>
                                          <p:attrName>style.visibility</p:attrName>
                                        </p:attrNameLst>
                                      </p:cBhvr>
                                      <p:to>
                                        <p:strVal val="visible"/>
                                      </p:to>
                                    </p:set>
                                    <p:animEffect transition="in" filter="fade">
                                      <p:cBhvr>
                                        <p:cTn id="11" dur="500"/>
                                        <p:tgtEl>
                                          <p:spTgt spid="2050"/>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 calcmode="lin" valueType="num">
                                      <p:cBhvr additive="base">
                                        <p:cTn id="1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 calcmode="lin" valueType="num">
                                      <p:cBhvr additive="base">
                                        <p:cTn id="2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Key Questions (on Group Handout)</a:t>
            </a:r>
          </a:p>
        </p:txBody>
      </p:sp>
      <p:sp>
        <p:nvSpPr>
          <p:cNvPr id="3" name="Content Placeholder 2"/>
          <p:cNvSpPr>
            <a:spLocks noGrp="1"/>
          </p:cNvSpPr>
          <p:nvPr>
            <p:ph idx="1"/>
          </p:nvPr>
        </p:nvSpPr>
        <p:spPr/>
        <p:txBody>
          <a:bodyPr/>
          <a:lstStyle/>
          <a:p>
            <a:pPr>
              <a:spcAft>
                <a:spcPts val="0"/>
              </a:spcAft>
            </a:pPr>
            <a:r>
              <a:rPr lang="en-US" dirty="0" smtClean="0">
                <a:solidFill>
                  <a:schemeClr val="accent3"/>
                </a:solidFill>
              </a:rPr>
              <a:t>Application </a:t>
            </a:r>
            <a:r>
              <a:rPr lang="en-US" dirty="0">
                <a:solidFill>
                  <a:schemeClr val="accent3"/>
                </a:solidFill>
              </a:rPr>
              <a:t>to Social </a:t>
            </a:r>
            <a:r>
              <a:rPr lang="en-US" dirty="0" smtClean="0">
                <a:solidFill>
                  <a:schemeClr val="accent3"/>
                </a:solidFill>
              </a:rPr>
              <a:t>Psychology (Questions 5 through 8)</a:t>
            </a:r>
            <a:r>
              <a:rPr lang="en-US" dirty="0"/>
              <a:t/>
            </a:r>
            <a:br>
              <a:rPr lang="en-US" dirty="0"/>
            </a:br>
            <a:endParaRPr lang="en-US" dirty="0" smtClean="0"/>
          </a:p>
          <a:p>
            <a:r>
              <a:rPr lang="en-US" dirty="0" smtClean="0"/>
              <a:t>5. For </a:t>
            </a:r>
            <a:r>
              <a:rPr lang="en-US" dirty="0"/>
              <a:t>an application of levels of processing theory to Social Psychology, do the </a:t>
            </a:r>
            <a:r>
              <a:rPr lang="en-US" dirty="0" smtClean="0"/>
              <a:t>experiment </a:t>
            </a:r>
            <a:r>
              <a:rPr lang="en-US" dirty="0"/>
              <a:t>in Psychmate called “Levels of Processing and the Self-Reference Effect,” page3-23 in </a:t>
            </a:r>
            <a:r>
              <a:rPr lang="en-US" u="sng" dirty="0"/>
              <a:t>Psychmate, Student Guide</a:t>
            </a:r>
            <a:r>
              <a:rPr lang="en-US" dirty="0"/>
              <a:t>. The self-reference effect refers to the finding that subjects demonstrate very good recall when asked to make judgments about whether words describe themselves. Recall on a self-reference task is superior to that on a semantic task. See fig 3.4.2 in </a:t>
            </a:r>
            <a:r>
              <a:rPr lang="en-US" u="sng" dirty="0"/>
              <a:t>Psychmate</a:t>
            </a:r>
            <a:r>
              <a:rPr lang="en-US" dirty="0"/>
              <a:t> which illustrates this finding. </a:t>
            </a:r>
            <a:br>
              <a:rPr lang="en-US" dirty="0"/>
            </a:br>
            <a:r>
              <a:rPr lang="en-US" dirty="0"/>
              <a:t/>
            </a:r>
            <a:br>
              <a:rPr lang="en-US" dirty="0"/>
            </a:br>
            <a:r>
              <a:rPr lang="en-US" dirty="0"/>
              <a:t>In the experiment you do, you will have four levels of processing. Identify what these 4 levels are. </a:t>
            </a:r>
            <a:br>
              <a:rPr lang="en-US" dirty="0"/>
            </a:br>
            <a:r>
              <a:rPr lang="en-US" dirty="0"/>
              <a:t/>
            </a:r>
            <a:br>
              <a:rPr lang="en-US" dirty="0"/>
            </a:br>
            <a:endParaRPr lang="en-US" dirty="0"/>
          </a:p>
        </p:txBody>
      </p:sp>
    </p:spTree>
    <p:extLst>
      <p:ext uri="{BB962C8B-B14F-4D97-AF65-F5344CB8AC3E}">
        <p14:creationId xmlns:p14="http://schemas.microsoft.com/office/powerpoint/2010/main" val="1515770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Key Questions (on Group Handout)</a:t>
            </a:r>
          </a:p>
        </p:txBody>
      </p:sp>
      <p:sp>
        <p:nvSpPr>
          <p:cNvPr id="3" name="Content Placeholder 2"/>
          <p:cNvSpPr>
            <a:spLocks noGrp="1"/>
          </p:cNvSpPr>
          <p:nvPr>
            <p:ph idx="1"/>
          </p:nvPr>
        </p:nvSpPr>
        <p:spPr/>
        <p:txBody>
          <a:bodyPr/>
          <a:lstStyle/>
          <a:p>
            <a:r>
              <a:rPr lang="en-US" dirty="0"/>
              <a:t>6. In Excel, sort your data by level of processing, separately for “yes” responses and separately for “no” responses. Put your data in a table similar to the one above. (Your data will contain only the top half of the table above since you only were in a RT experiment and you were not asked to recall the words as Craik and Tulving did in their original experiment.) </a:t>
            </a:r>
            <a:endParaRPr lang="en-US" dirty="0" smtClean="0"/>
          </a:p>
          <a:p>
            <a:r>
              <a:rPr lang="en-US" dirty="0" smtClean="0"/>
              <a:t>7</a:t>
            </a:r>
            <a:r>
              <a:rPr lang="en-US" dirty="0"/>
              <a:t>. What can you say about how percent recall of words studied changes as level of processing increases in your data? </a:t>
            </a:r>
            <a:endParaRPr lang="en-US" dirty="0" smtClean="0"/>
          </a:p>
          <a:p>
            <a:r>
              <a:rPr lang="en-US" dirty="0" smtClean="0"/>
              <a:t>8</a:t>
            </a:r>
            <a:r>
              <a:rPr lang="en-US" dirty="0"/>
              <a:t>. Do an ANOVA to test for significance of your results. </a:t>
            </a:r>
            <a:br>
              <a:rPr lang="en-US" dirty="0"/>
            </a:br>
            <a:r>
              <a:rPr lang="en-US" dirty="0"/>
              <a:t/>
            </a:r>
            <a:br>
              <a:rPr lang="en-US" dirty="0"/>
            </a:br>
            <a:endParaRPr lang="en-US" dirty="0"/>
          </a:p>
        </p:txBody>
      </p:sp>
    </p:spTree>
    <p:extLst>
      <p:ext uri="{BB962C8B-B14F-4D97-AF65-F5344CB8AC3E}">
        <p14:creationId xmlns:p14="http://schemas.microsoft.com/office/powerpoint/2010/main" val="1537163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Problem (on Group Handout)</a:t>
            </a:r>
            <a:endParaRPr lang="en-US" dirty="0"/>
          </a:p>
        </p:txBody>
      </p:sp>
      <p:sp>
        <p:nvSpPr>
          <p:cNvPr id="3" name="Content Placeholder 2"/>
          <p:cNvSpPr>
            <a:spLocks noGrp="1"/>
          </p:cNvSpPr>
          <p:nvPr>
            <p:ph idx="1"/>
          </p:nvPr>
        </p:nvSpPr>
        <p:spPr>
          <a:xfrm>
            <a:off x="457200" y="990600"/>
            <a:ext cx="8119756" cy="5135563"/>
          </a:xfrm>
        </p:spPr>
        <p:txBody>
          <a:bodyPr/>
          <a:lstStyle/>
          <a:p>
            <a:r>
              <a:rPr lang="en-US" dirty="0"/>
              <a:t/>
            </a:r>
            <a:br>
              <a:rPr lang="en-US" dirty="0"/>
            </a:br>
            <a:r>
              <a:rPr lang="en-US" dirty="0"/>
              <a:t>Suppose someone is driving on the highway, reading the road signs, talking on a cell phone with the radio playing in the background (both music and talk). What types of processing are involved in each of these activities? What implications are there in what you learned today for the driver of the car? </a:t>
            </a:r>
          </a:p>
        </p:txBody>
      </p:sp>
      <p:pic>
        <p:nvPicPr>
          <p:cNvPr id="1026" name="Picture 2" descr="C:\Program Files\Microsoft Office\MEDIA\CAGCAT10\j0212957.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6685" y="3184885"/>
            <a:ext cx="3125115" cy="2758715"/>
          </a:xfrm>
          <a:prstGeom prst="rect">
            <a:avLst/>
          </a:prstGeom>
          <a:noFill/>
        </p:spPr>
      </p:pic>
    </p:spTree>
    <p:extLst>
      <p:ext uri="{BB962C8B-B14F-4D97-AF65-F5344CB8AC3E}">
        <p14:creationId xmlns:p14="http://schemas.microsoft.com/office/powerpoint/2010/main" val="896116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additive="base">
                                        <p:cTn id="11" dur="500" fill="hold"/>
                                        <p:tgtEl>
                                          <p:spTgt spid="1026"/>
                                        </p:tgtEl>
                                        <p:attrNameLst>
                                          <p:attrName>ppt_x</p:attrName>
                                        </p:attrNameLst>
                                      </p:cBhvr>
                                      <p:tavLst>
                                        <p:tav tm="0">
                                          <p:val>
                                            <p:strVal val="#ppt_x"/>
                                          </p:val>
                                        </p:tav>
                                        <p:tav tm="100000">
                                          <p:val>
                                            <p:strVal val="#ppt_x"/>
                                          </p:val>
                                        </p:tav>
                                      </p:tavLst>
                                    </p:anim>
                                    <p:anim calcmode="lin" valueType="num">
                                      <p:cBhvr additive="base">
                                        <p:cTn id="12"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Do we process all verbal material in the same fashion</a:t>
            </a:r>
            <a:r>
              <a:rPr lang="en-US" dirty="0" smtClean="0"/>
              <a:t>?</a:t>
            </a:r>
          </a:p>
          <a:p>
            <a:r>
              <a:rPr lang="en-US" dirty="0" smtClean="0"/>
              <a:t>No</a:t>
            </a:r>
            <a:r>
              <a:rPr lang="en-US" dirty="0"/>
              <a:t>, we do different types of processing depending on the type of information we need from the material we’re processing. Suppose you are shown the word </a:t>
            </a:r>
            <a:endParaRPr lang="en-US" dirty="0" smtClean="0"/>
          </a:p>
          <a:p>
            <a:r>
              <a:rPr lang="en-US" dirty="0" smtClean="0"/>
              <a:t>CHAIR </a:t>
            </a:r>
          </a:p>
          <a:p>
            <a:r>
              <a:rPr lang="en-US" dirty="0" smtClean="0"/>
              <a:t>and </a:t>
            </a:r>
            <a:r>
              <a:rPr lang="en-US" dirty="0"/>
              <a:t>are asked these questions:</a:t>
            </a:r>
            <a:br>
              <a:rPr lang="en-US" dirty="0"/>
            </a:br>
            <a:r>
              <a:rPr lang="en-US" dirty="0" smtClean="0"/>
              <a:t/>
            </a:r>
            <a:br>
              <a:rPr lang="en-US" dirty="0" smtClean="0"/>
            </a:br>
            <a:r>
              <a:rPr lang="en-US" dirty="0" smtClean="0"/>
              <a:t>(</a:t>
            </a:r>
            <a:r>
              <a:rPr lang="en-US" dirty="0"/>
              <a:t>1</a:t>
            </a:r>
            <a:r>
              <a:rPr lang="en-US" dirty="0" smtClean="0"/>
              <a:t>)  Is </a:t>
            </a:r>
            <a:r>
              <a:rPr lang="en-US" dirty="0"/>
              <a:t>the word in capital letters? </a:t>
            </a:r>
            <a:br>
              <a:rPr lang="en-US" dirty="0"/>
            </a:br>
            <a:r>
              <a:rPr lang="en-US" dirty="0"/>
              <a:t>(2</a:t>
            </a:r>
            <a:r>
              <a:rPr lang="en-US" dirty="0" smtClean="0"/>
              <a:t>)  Does </a:t>
            </a:r>
            <a:r>
              <a:rPr lang="en-US" dirty="0"/>
              <a:t>the word rhyme with “pear”? </a:t>
            </a:r>
            <a:br>
              <a:rPr lang="en-US" dirty="0"/>
            </a:br>
            <a:r>
              <a:rPr lang="en-US" dirty="0"/>
              <a:t>(3</a:t>
            </a:r>
            <a:r>
              <a:rPr lang="en-US" dirty="0" smtClean="0"/>
              <a:t>)  Is </a:t>
            </a:r>
            <a:r>
              <a:rPr lang="en-US" dirty="0"/>
              <a:t>the word in the category “furniture”? </a:t>
            </a:r>
            <a:br>
              <a:rPr lang="en-US" dirty="0"/>
            </a:br>
            <a:endParaRPr lang="en-US" dirty="0" smtClean="0"/>
          </a:p>
          <a:p>
            <a:pPr marL="342900" indent="-342900">
              <a:spcAft>
                <a:spcPts val="0"/>
              </a:spcAft>
              <a:buFont typeface="Arial" pitchFamily="34" charset="0"/>
              <a:buChar char="•"/>
            </a:pPr>
            <a:r>
              <a:rPr lang="en-US" dirty="0" smtClean="0"/>
              <a:t>How does the processing you do differ for questions (1), (2) and (3)? </a:t>
            </a:r>
          </a:p>
          <a:p>
            <a:pPr marL="342900" indent="-342900">
              <a:spcAft>
                <a:spcPts val="0"/>
              </a:spcAft>
              <a:buFont typeface="Arial" pitchFamily="34" charset="0"/>
              <a:buChar char="•"/>
            </a:pPr>
            <a:r>
              <a:rPr lang="en-US" dirty="0" smtClean="0"/>
              <a:t>Which </a:t>
            </a:r>
            <a:r>
              <a:rPr lang="en-US" dirty="0"/>
              <a:t>type of processing do you think would take the </a:t>
            </a:r>
            <a:r>
              <a:rPr lang="en-US" dirty="0" smtClean="0"/>
              <a:t>longest?</a:t>
            </a:r>
          </a:p>
          <a:p>
            <a:pPr marL="342900" indent="-342900">
              <a:spcAft>
                <a:spcPts val="0"/>
              </a:spcAft>
              <a:buFont typeface="Arial" pitchFamily="34" charset="0"/>
              <a:buChar char="•"/>
            </a:pPr>
            <a:r>
              <a:rPr lang="en-US" dirty="0" smtClean="0"/>
              <a:t>For </a:t>
            </a:r>
            <a:r>
              <a:rPr lang="en-US" dirty="0"/>
              <a:t>which type do you think you’d most likely remember that the word was CHAIR? </a:t>
            </a:r>
          </a:p>
        </p:txBody>
      </p:sp>
    </p:spTree>
    <p:extLst>
      <p:ext uri="{BB962C8B-B14F-4D97-AF65-F5344CB8AC3E}">
        <p14:creationId xmlns:p14="http://schemas.microsoft.com/office/powerpoint/2010/main" val="2620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a:t>
            </a:r>
            <a:r>
              <a:rPr lang="en-US" dirty="0" smtClean="0"/>
              <a:t>Objectives</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arenR"/>
            </a:pPr>
            <a:r>
              <a:rPr lang="en-US" sz="2400" dirty="0" smtClean="0"/>
              <a:t>Realize </a:t>
            </a:r>
            <a:r>
              <a:rPr lang="en-US" sz="2400" dirty="0"/>
              <a:t>that processing words can involve different types of processing; </a:t>
            </a:r>
            <a:endParaRPr lang="en-US" sz="2400" dirty="0" smtClean="0"/>
          </a:p>
          <a:p>
            <a:pPr marL="457200" indent="-457200">
              <a:buFont typeface="+mj-lt"/>
              <a:buAutoNum type="arabicParenR"/>
            </a:pPr>
            <a:r>
              <a:rPr lang="en-US" sz="2400" dirty="0" smtClean="0"/>
              <a:t>Think </a:t>
            </a:r>
            <a:r>
              <a:rPr lang="en-US" sz="2400" dirty="0"/>
              <a:t>critically about the degree of semantic involvement in different types of processing tasks; </a:t>
            </a:r>
            <a:endParaRPr lang="en-US" sz="2400" dirty="0" smtClean="0"/>
          </a:p>
          <a:p>
            <a:pPr marL="457200" indent="-457200">
              <a:buFont typeface="+mj-lt"/>
              <a:buAutoNum type="arabicParenR"/>
            </a:pPr>
            <a:r>
              <a:rPr lang="en-US" sz="2400" dirty="0" smtClean="0"/>
              <a:t>Read </a:t>
            </a:r>
            <a:r>
              <a:rPr lang="en-US" sz="2400" dirty="0"/>
              <a:t>a table that deals with different levels of processing and make correct interpretations about it; </a:t>
            </a:r>
            <a:endParaRPr lang="en-US" sz="2400" dirty="0" smtClean="0"/>
          </a:p>
          <a:p>
            <a:pPr marL="457200" indent="-457200">
              <a:buFont typeface="+mj-lt"/>
              <a:buAutoNum type="arabicParenR"/>
            </a:pPr>
            <a:r>
              <a:rPr lang="en-US" sz="2400" dirty="0" smtClean="0"/>
              <a:t>Understand </a:t>
            </a:r>
            <a:r>
              <a:rPr lang="en-US" sz="2400" dirty="0"/>
              <a:t>the concept of depths of </a:t>
            </a:r>
            <a:r>
              <a:rPr lang="en-US" sz="2400" dirty="0" smtClean="0"/>
              <a:t>processing</a:t>
            </a:r>
            <a:endParaRPr lang="en-US" sz="2400" dirty="0"/>
          </a:p>
        </p:txBody>
      </p:sp>
    </p:spTree>
    <p:extLst>
      <p:ext uri="{BB962C8B-B14F-4D97-AF65-F5344CB8AC3E}">
        <p14:creationId xmlns:p14="http://schemas.microsoft.com/office/powerpoint/2010/main" val="3793748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Concepts</a:t>
            </a:r>
            <a:endParaRPr lang="en-US" dirty="0"/>
          </a:p>
        </p:txBody>
      </p:sp>
      <p:sp>
        <p:nvSpPr>
          <p:cNvPr id="3" name="Content Placeholder 2"/>
          <p:cNvSpPr>
            <a:spLocks noGrp="1"/>
          </p:cNvSpPr>
          <p:nvPr>
            <p:ph idx="1"/>
          </p:nvPr>
        </p:nvSpPr>
        <p:spPr/>
        <p:txBody>
          <a:bodyPr>
            <a:normAutofit/>
          </a:bodyPr>
          <a:lstStyle/>
          <a:p>
            <a:pPr marL="342900" indent="-342900">
              <a:buFont typeface="Arial" pitchFamily="34" charset="0"/>
              <a:buChar char="•"/>
            </a:pPr>
            <a:r>
              <a:rPr lang="en-US" sz="3600" dirty="0"/>
              <a:t>Depths (levels) of processing </a:t>
            </a:r>
            <a:endParaRPr lang="en-US" sz="3600" dirty="0" smtClean="0"/>
          </a:p>
          <a:p>
            <a:pPr marL="342900" indent="-342900">
              <a:buFont typeface="Arial" pitchFamily="34" charset="0"/>
              <a:buChar char="•"/>
            </a:pPr>
            <a:r>
              <a:rPr lang="en-US" sz="3600" dirty="0" smtClean="0"/>
              <a:t>Phonemic </a:t>
            </a:r>
            <a:r>
              <a:rPr lang="en-US" sz="3600" dirty="0"/>
              <a:t>processing </a:t>
            </a:r>
            <a:r>
              <a:rPr lang="en-US" sz="3600" dirty="0" smtClean="0"/>
              <a:t/>
            </a:r>
            <a:br>
              <a:rPr lang="en-US" sz="3600" dirty="0" smtClean="0"/>
            </a:br>
            <a:r>
              <a:rPr lang="en-US" sz="2400" dirty="0" smtClean="0">
                <a:solidFill>
                  <a:srgbClr val="FF0000"/>
                </a:solidFill>
              </a:rPr>
              <a:t>Does the word rhyme with “pear”?</a:t>
            </a:r>
          </a:p>
          <a:p>
            <a:pPr marL="342900" indent="-342900">
              <a:buFont typeface="Arial" pitchFamily="34" charset="0"/>
              <a:buChar char="•"/>
            </a:pPr>
            <a:r>
              <a:rPr lang="en-US" sz="3600" dirty="0" err="1" smtClean="0"/>
              <a:t>Graphemic</a:t>
            </a:r>
            <a:r>
              <a:rPr lang="en-US" sz="3600" dirty="0" smtClean="0"/>
              <a:t> processing </a:t>
            </a:r>
            <a:r>
              <a:rPr lang="en-US" sz="3600" dirty="0"/>
              <a:t/>
            </a:r>
            <a:br>
              <a:rPr lang="en-US" sz="3600" dirty="0"/>
            </a:br>
            <a:r>
              <a:rPr lang="en-US" sz="2400" dirty="0">
                <a:solidFill>
                  <a:srgbClr val="FF0000"/>
                </a:solidFill>
              </a:rPr>
              <a:t>Is the word in capital letters?</a:t>
            </a:r>
          </a:p>
          <a:p>
            <a:pPr marL="342900" indent="-342900">
              <a:buFont typeface="Arial" pitchFamily="34" charset="0"/>
              <a:buChar char="•"/>
            </a:pPr>
            <a:r>
              <a:rPr lang="en-US" sz="3600" dirty="0" smtClean="0"/>
              <a:t>Semantic processing</a:t>
            </a:r>
            <a:br>
              <a:rPr lang="en-US" sz="3600" dirty="0" smtClean="0"/>
            </a:br>
            <a:r>
              <a:rPr lang="en-US" sz="2400" dirty="0">
                <a:solidFill>
                  <a:srgbClr val="FF0000"/>
                </a:solidFill>
              </a:rPr>
              <a:t>Is the word in the category “furniture”?</a:t>
            </a:r>
          </a:p>
        </p:txBody>
      </p:sp>
    </p:spTree>
    <p:extLst>
      <p:ext uri="{BB962C8B-B14F-4D97-AF65-F5344CB8AC3E}">
        <p14:creationId xmlns:p14="http://schemas.microsoft.com/office/powerpoint/2010/main" val="209721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a:t>
            </a:r>
            <a:endParaRPr lang="en-US" dirty="0"/>
          </a:p>
        </p:txBody>
      </p:sp>
      <p:sp>
        <p:nvSpPr>
          <p:cNvPr id="3" name="Content Placeholder 2"/>
          <p:cNvSpPr>
            <a:spLocks noGrp="1"/>
          </p:cNvSpPr>
          <p:nvPr>
            <p:ph idx="1"/>
          </p:nvPr>
        </p:nvSpPr>
        <p:spPr>
          <a:xfrm>
            <a:off x="457200" y="990600"/>
            <a:ext cx="6858000" cy="5135563"/>
          </a:xfrm>
        </p:spPr>
        <p:txBody>
          <a:bodyPr>
            <a:normAutofit/>
          </a:bodyPr>
          <a:lstStyle/>
          <a:p>
            <a:r>
              <a:rPr lang="en-US" dirty="0"/>
              <a:t>Craik and Tulving conducted an experiment similar to the one described above. Five types of questions were used. They were: </a:t>
            </a:r>
            <a:endParaRPr lang="en-US" dirty="0" smtClean="0"/>
          </a:p>
          <a:p>
            <a:r>
              <a:rPr lang="en-US" dirty="0"/>
              <a:t/>
            </a:r>
            <a:br>
              <a:rPr lang="en-US" dirty="0"/>
            </a:br>
            <a:r>
              <a:rPr lang="en-US" dirty="0"/>
              <a:t>(1) Is there a word present? </a:t>
            </a:r>
            <a:r>
              <a:rPr lang="en-US" dirty="0" smtClean="0"/>
              <a:t/>
            </a:r>
            <a:br>
              <a:rPr lang="en-US" dirty="0" smtClean="0"/>
            </a:br>
            <a:r>
              <a:rPr lang="en-US" dirty="0" smtClean="0"/>
              <a:t>     </a:t>
            </a:r>
            <a:r>
              <a:rPr lang="en-US" sz="1600" dirty="0" smtClean="0"/>
              <a:t>(</a:t>
            </a:r>
            <a:r>
              <a:rPr lang="en-US" sz="1600" dirty="0"/>
              <a:t>The negative trials for these were blank screens.) </a:t>
            </a:r>
            <a:br>
              <a:rPr lang="en-US" sz="1600" dirty="0"/>
            </a:br>
            <a:r>
              <a:rPr lang="en-US" dirty="0"/>
              <a:t>(2) Is the word in capital letters? </a:t>
            </a:r>
            <a:r>
              <a:rPr lang="en-US" dirty="0" smtClean="0"/>
              <a:t>                    </a:t>
            </a:r>
            <a:r>
              <a:rPr lang="en-US" dirty="0" err="1" smtClean="0">
                <a:solidFill>
                  <a:srgbClr val="FF0000"/>
                </a:solidFill>
              </a:rPr>
              <a:t>graphemic</a:t>
            </a:r>
            <a:r>
              <a:rPr lang="en-US" dirty="0"/>
              <a:t/>
            </a:r>
            <a:br>
              <a:rPr lang="en-US" dirty="0"/>
            </a:br>
            <a:r>
              <a:rPr lang="en-US" dirty="0"/>
              <a:t>(3) Does the word rhyme with __________? </a:t>
            </a:r>
            <a:r>
              <a:rPr lang="en-US" dirty="0" smtClean="0"/>
              <a:t>   </a:t>
            </a:r>
            <a:r>
              <a:rPr lang="en-US" dirty="0" smtClean="0">
                <a:solidFill>
                  <a:srgbClr val="FF0000"/>
                </a:solidFill>
              </a:rPr>
              <a:t>phonemic</a:t>
            </a:r>
            <a:r>
              <a:rPr lang="en-US" dirty="0"/>
              <a:t/>
            </a:r>
            <a:br>
              <a:rPr lang="en-US" dirty="0"/>
            </a:br>
            <a:r>
              <a:rPr lang="en-US" dirty="0"/>
              <a:t>(4) Is the word in the category ________? </a:t>
            </a:r>
            <a:r>
              <a:rPr lang="en-US" dirty="0" smtClean="0"/>
              <a:t>       </a:t>
            </a:r>
            <a:r>
              <a:rPr lang="en-US" dirty="0" smtClean="0">
                <a:solidFill>
                  <a:srgbClr val="FF0000"/>
                </a:solidFill>
              </a:rPr>
              <a:t>semantic</a:t>
            </a:r>
            <a:r>
              <a:rPr lang="en-US" dirty="0"/>
              <a:t/>
            </a:r>
            <a:br>
              <a:rPr lang="en-US" dirty="0"/>
            </a:br>
            <a:r>
              <a:rPr lang="en-US" dirty="0"/>
              <a:t>(5) Would the word fit in the sentence </a:t>
            </a:r>
            <a:r>
              <a:rPr lang="en-US" dirty="0" smtClean="0"/>
              <a:t>_____? </a:t>
            </a:r>
            <a:r>
              <a:rPr lang="en-US" dirty="0" smtClean="0">
                <a:solidFill>
                  <a:srgbClr val="FF0000"/>
                </a:solidFill>
              </a:rPr>
              <a:t>semantic</a:t>
            </a:r>
            <a:endParaRPr lang="en-US" dirty="0" smtClean="0"/>
          </a:p>
          <a:p>
            <a:endParaRPr lang="en-US" sz="1600" dirty="0" smtClean="0"/>
          </a:p>
          <a:p>
            <a:r>
              <a:rPr lang="en-US" dirty="0" err="1" smtClean="0"/>
              <a:t>Craik</a:t>
            </a:r>
            <a:r>
              <a:rPr lang="en-US" dirty="0" smtClean="0"/>
              <a:t> </a:t>
            </a:r>
            <a:r>
              <a:rPr lang="en-US" dirty="0"/>
              <a:t>and Tulving said that questions (1) through (5) were in order of increasing level of processing with (1) requiring the least processing, and (5) the deepest. </a:t>
            </a:r>
            <a:endParaRPr lang="en-US" dirty="0" smtClean="0"/>
          </a:p>
        </p:txBody>
      </p:sp>
      <p:sp>
        <p:nvSpPr>
          <p:cNvPr id="4" name="Down Arrow 3"/>
          <p:cNvSpPr/>
          <p:nvPr/>
        </p:nvSpPr>
        <p:spPr>
          <a:xfrm>
            <a:off x="6858000" y="1905000"/>
            <a:ext cx="1981200" cy="3429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wrap="none" rtlCol="0" anchor="ctr">
            <a:normAutofit/>
          </a:bodyPr>
          <a:lstStyle/>
          <a:p>
            <a:pPr algn="ctr"/>
            <a:r>
              <a:rPr lang="en-US" sz="1400" dirty="0" smtClean="0"/>
              <a:t>Increasing </a:t>
            </a:r>
            <a:br>
              <a:rPr lang="en-US" sz="1400" dirty="0" smtClean="0"/>
            </a:br>
            <a:r>
              <a:rPr lang="en-US" sz="1400" dirty="0" smtClean="0"/>
              <a:t>Depths </a:t>
            </a:r>
            <a:br>
              <a:rPr lang="en-US" sz="1400" dirty="0" smtClean="0"/>
            </a:br>
            <a:r>
              <a:rPr lang="en-US" sz="1400" dirty="0" smtClean="0"/>
              <a:t>of </a:t>
            </a:r>
            <a:br>
              <a:rPr lang="en-US" sz="1400" dirty="0" smtClean="0"/>
            </a:br>
            <a:r>
              <a:rPr lang="en-US" sz="1400" dirty="0" smtClean="0"/>
              <a:t>Processing </a:t>
            </a:r>
            <a:endParaRPr lang="en-US" sz="1400" dirty="0"/>
          </a:p>
        </p:txBody>
      </p:sp>
    </p:spTree>
    <p:extLst>
      <p:ext uri="{BB962C8B-B14F-4D97-AF65-F5344CB8AC3E}">
        <p14:creationId xmlns:p14="http://schemas.microsoft.com/office/powerpoint/2010/main" val="2096112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 (</a:t>
            </a:r>
            <a:r>
              <a:rPr lang="en-US" dirty="0" err="1" smtClean="0"/>
              <a:t>Craik</a:t>
            </a:r>
            <a:r>
              <a:rPr lang="en-US" dirty="0" smtClean="0"/>
              <a:t> &amp; </a:t>
            </a:r>
            <a:r>
              <a:rPr lang="en-US" dirty="0" err="1" smtClean="0"/>
              <a:t>Tulving</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a:solidFill>
                  <a:srgbClr val="FF0000"/>
                </a:solidFill>
              </a:rPr>
              <a:t>(2) Is the word in capital </a:t>
            </a:r>
            <a:r>
              <a:rPr lang="en-US" dirty="0" smtClean="0">
                <a:solidFill>
                  <a:srgbClr val="FF0000"/>
                </a:solidFill>
              </a:rPr>
              <a:t>letters?</a:t>
            </a:r>
            <a:r>
              <a:rPr lang="en-US" dirty="0" smtClean="0"/>
              <a:t/>
            </a:r>
            <a:br>
              <a:rPr lang="en-US" dirty="0" smtClean="0"/>
            </a:br>
            <a:r>
              <a:rPr lang="en-US" dirty="0" smtClean="0"/>
              <a:t/>
            </a:r>
            <a:br>
              <a:rPr lang="en-US" dirty="0" smtClean="0"/>
            </a:br>
            <a:r>
              <a:rPr lang="en-US" dirty="0" smtClean="0"/>
              <a:t>Question </a:t>
            </a:r>
            <a:r>
              <a:rPr lang="en-US" dirty="0"/>
              <a:t>(2), which is a question about whether the word is in uppercase letters, requires </a:t>
            </a:r>
            <a:r>
              <a:rPr lang="en-US" dirty="0">
                <a:solidFill>
                  <a:schemeClr val="tx2"/>
                </a:solidFill>
              </a:rPr>
              <a:t>graphemic processing</a:t>
            </a:r>
            <a:r>
              <a:rPr lang="en-US" dirty="0"/>
              <a:t>.  This means processing letters or written symbols.  Graphemic processing is not deep at all.  </a:t>
            </a:r>
            <a:endParaRPr lang="en-US" dirty="0" smtClean="0"/>
          </a:p>
          <a:p>
            <a:endParaRPr lang="en-US" dirty="0" smtClean="0"/>
          </a:p>
          <a:p>
            <a:r>
              <a:rPr lang="en-US" dirty="0">
                <a:solidFill>
                  <a:srgbClr val="FF0000"/>
                </a:solidFill>
              </a:rPr>
              <a:t>(3) Does the word rhyme with __________?  </a:t>
            </a:r>
            <a:r>
              <a:rPr lang="en-US" dirty="0" smtClean="0"/>
              <a:t/>
            </a:r>
            <a:br>
              <a:rPr lang="en-US" dirty="0" smtClean="0"/>
            </a:br>
            <a:r>
              <a:rPr lang="en-US" dirty="0" smtClean="0"/>
              <a:t/>
            </a:r>
            <a:br>
              <a:rPr lang="en-US" dirty="0" smtClean="0"/>
            </a:br>
            <a:r>
              <a:rPr lang="en-US" dirty="0" smtClean="0"/>
              <a:t>Question </a:t>
            </a:r>
            <a:r>
              <a:rPr lang="en-US" dirty="0"/>
              <a:t>(3), where we are asked if the word rhymes with another word, requires somewhat deeper processing, called </a:t>
            </a:r>
            <a:r>
              <a:rPr lang="en-US" dirty="0">
                <a:solidFill>
                  <a:schemeClr val="tx2"/>
                </a:solidFill>
              </a:rPr>
              <a:t>phonemic processing</a:t>
            </a:r>
            <a:r>
              <a:rPr lang="en-US" dirty="0"/>
              <a:t>.  This is processing involving the phonemes or sounds of a language.  </a:t>
            </a:r>
            <a:endParaRPr lang="en-US" dirty="0" smtClean="0"/>
          </a:p>
          <a:p>
            <a:endParaRPr lang="en-US" dirty="0"/>
          </a:p>
        </p:txBody>
      </p:sp>
    </p:spTree>
    <p:extLst>
      <p:ext uri="{BB962C8B-B14F-4D97-AF65-F5344CB8AC3E}">
        <p14:creationId xmlns:p14="http://schemas.microsoft.com/office/powerpoint/2010/main" val="1256409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 (</a:t>
            </a:r>
            <a:r>
              <a:rPr lang="en-US" dirty="0" err="1" smtClean="0"/>
              <a:t>Craik</a:t>
            </a:r>
            <a:r>
              <a:rPr lang="en-US" dirty="0" smtClean="0"/>
              <a:t> &amp; </a:t>
            </a:r>
            <a:r>
              <a:rPr lang="en-US" dirty="0" err="1" smtClean="0"/>
              <a:t>Tulving</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a:solidFill>
                  <a:srgbClr val="FF0000"/>
                </a:solidFill>
              </a:rPr>
              <a:t>(4) Is the word in the category ________?  </a:t>
            </a:r>
            <a:br>
              <a:rPr lang="en-US" dirty="0">
                <a:solidFill>
                  <a:srgbClr val="FF0000"/>
                </a:solidFill>
              </a:rPr>
            </a:br>
            <a:r>
              <a:rPr lang="en-US" dirty="0">
                <a:solidFill>
                  <a:srgbClr val="FF0000"/>
                </a:solidFill>
              </a:rPr>
              <a:t>(5) Would the word fit in the sentence </a:t>
            </a:r>
            <a:r>
              <a:rPr lang="en-US" dirty="0" smtClean="0">
                <a:solidFill>
                  <a:srgbClr val="FF0000"/>
                </a:solidFill>
              </a:rPr>
              <a:t>_____?</a:t>
            </a:r>
            <a:br>
              <a:rPr lang="en-US" dirty="0" smtClean="0">
                <a:solidFill>
                  <a:srgbClr val="FF0000"/>
                </a:solidFill>
              </a:rPr>
            </a:br>
            <a:endParaRPr lang="en-US" dirty="0"/>
          </a:p>
          <a:p>
            <a:r>
              <a:rPr lang="en-US" dirty="0" smtClean="0"/>
              <a:t>But </a:t>
            </a:r>
            <a:r>
              <a:rPr lang="en-US" dirty="0"/>
              <a:t>the deepest processing occurs when we are asked questions that require us to think about the meanings of the word, as we are in Questions (4) and (5).  This requires </a:t>
            </a:r>
            <a:r>
              <a:rPr lang="en-US" dirty="0">
                <a:solidFill>
                  <a:schemeClr val="tx2"/>
                </a:solidFill>
              </a:rPr>
              <a:t>semantic processing</a:t>
            </a:r>
            <a:r>
              <a:rPr lang="en-US" dirty="0"/>
              <a:t>, processing involving meaning, and it is the </a:t>
            </a:r>
            <a:r>
              <a:rPr lang="en-US" dirty="0">
                <a:solidFill>
                  <a:schemeClr val="tx2"/>
                </a:solidFill>
              </a:rPr>
              <a:t>deepest</a:t>
            </a:r>
            <a:r>
              <a:rPr lang="en-US" dirty="0"/>
              <a:t> level of processing we can do.  </a:t>
            </a:r>
            <a:endParaRPr lang="en-US" dirty="0" smtClean="0"/>
          </a:p>
          <a:p>
            <a:r>
              <a:rPr lang="en-US" dirty="0" smtClean="0"/>
              <a:t>This </a:t>
            </a:r>
            <a:r>
              <a:rPr lang="en-US" dirty="0"/>
              <a:t>means that when we process a word for its meaning, we think about it more deeply than if we are just thinking about what the word sounds like or whether it is written in upper- or lowercase letters.  </a:t>
            </a:r>
            <a:endParaRPr lang="en-US" dirty="0" smtClean="0"/>
          </a:p>
          <a:p>
            <a:endParaRPr lang="en-US" dirty="0"/>
          </a:p>
        </p:txBody>
      </p:sp>
    </p:spTree>
    <p:extLst>
      <p:ext uri="{BB962C8B-B14F-4D97-AF65-F5344CB8AC3E}">
        <p14:creationId xmlns:p14="http://schemas.microsoft.com/office/powerpoint/2010/main" val="2521471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 (</a:t>
            </a:r>
            <a:r>
              <a:rPr lang="en-US" dirty="0" err="1"/>
              <a:t>Craik</a:t>
            </a:r>
            <a:r>
              <a:rPr lang="en-US" dirty="0"/>
              <a:t> &amp; </a:t>
            </a:r>
            <a:r>
              <a:rPr lang="en-US" dirty="0" err="1"/>
              <a:t>Tulving</a:t>
            </a:r>
            <a:r>
              <a:rPr lang="en-US" dirty="0"/>
              <a:t>)</a:t>
            </a:r>
          </a:p>
        </p:txBody>
      </p:sp>
      <p:sp>
        <p:nvSpPr>
          <p:cNvPr id="3" name="Content Placeholder 2"/>
          <p:cNvSpPr>
            <a:spLocks noGrp="1"/>
          </p:cNvSpPr>
          <p:nvPr>
            <p:ph idx="1"/>
          </p:nvPr>
        </p:nvSpPr>
        <p:spPr>
          <a:xfrm>
            <a:off x="457201" y="990601"/>
            <a:ext cx="5715000" cy="1981199"/>
          </a:xfrm>
        </p:spPr>
        <p:txBody>
          <a:bodyPr>
            <a:normAutofit fontScale="70000" lnSpcReduction="20000"/>
          </a:bodyPr>
          <a:lstStyle/>
          <a:p>
            <a:endParaRPr lang="en-US" sz="3200" u="sng" dirty="0" smtClean="0"/>
          </a:p>
          <a:p>
            <a:r>
              <a:rPr lang="en-US" sz="3200" u="sng" dirty="0" smtClean="0"/>
              <a:t>In Summary…</a:t>
            </a:r>
          </a:p>
          <a:p>
            <a:r>
              <a:rPr lang="en-US" sz="3200" dirty="0">
                <a:solidFill>
                  <a:schemeClr val="tx2"/>
                </a:solidFill>
              </a:rPr>
              <a:t>The more deeply we process material, the more likely it is to remain in memory.</a:t>
            </a:r>
          </a:p>
          <a:p>
            <a:endParaRPr lang="en-US" sz="3200" u="sng" dirty="0"/>
          </a:p>
        </p:txBody>
      </p:sp>
      <p:sp>
        <p:nvSpPr>
          <p:cNvPr id="4" name="Right Arrow 3"/>
          <p:cNvSpPr/>
          <p:nvPr/>
        </p:nvSpPr>
        <p:spPr>
          <a:xfrm>
            <a:off x="776750" y="4919508"/>
            <a:ext cx="6781800" cy="838200"/>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oup 17"/>
          <p:cNvGrpSpPr/>
          <p:nvPr/>
        </p:nvGrpSpPr>
        <p:grpSpPr>
          <a:xfrm>
            <a:off x="393038" y="3243108"/>
            <a:ext cx="8175120" cy="2785908"/>
            <a:chOff x="401566" y="2319492"/>
            <a:chExt cx="8175120" cy="2785908"/>
          </a:xfrm>
        </p:grpSpPr>
        <p:sp>
          <p:nvSpPr>
            <p:cNvPr id="5" name="Subtitle 2"/>
            <p:cNvSpPr txBox="1">
              <a:spLocks/>
            </p:cNvSpPr>
            <p:nvPr/>
          </p:nvSpPr>
          <p:spPr>
            <a:xfrm>
              <a:off x="1094433" y="4191000"/>
              <a:ext cx="6858000" cy="914400"/>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r>
                <a:rPr lang="en-US" dirty="0" smtClean="0"/>
                <a:t>            Increasing Depth of Processing</a:t>
              </a:r>
              <a:endParaRPr lang="en-US" dirty="0"/>
            </a:p>
          </p:txBody>
        </p:sp>
        <p:grpSp>
          <p:nvGrpSpPr>
            <p:cNvPr id="17" name="Group 16"/>
            <p:cNvGrpSpPr/>
            <p:nvPr/>
          </p:nvGrpSpPr>
          <p:grpSpPr>
            <a:xfrm>
              <a:off x="401566" y="2319492"/>
              <a:ext cx="8175120" cy="1513567"/>
              <a:chOff x="401566" y="2319492"/>
              <a:chExt cx="8175120" cy="1513567"/>
            </a:xfrm>
          </p:grpSpPr>
          <p:grpSp>
            <p:nvGrpSpPr>
              <p:cNvPr id="6" name="Group 5"/>
              <p:cNvGrpSpPr/>
              <p:nvPr/>
            </p:nvGrpSpPr>
            <p:grpSpPr>
              <a:xfrm>
                <a:off x="401566" y="2362198"/>
                <a:ext cx="1902805" cy="1470025"/>
                <a:chOff x="658618" y="0"/>
                <a:chExt cx="1510732" cy="1470025"/>
              </a:xfrm>
            </p:grpSpPr>
            <p:sp>
              <p:nvSpPr>
                <p:cNvPr id="7" name="Rounded Rectangle 6"/>
                <p:cNvSpPr/>
                <p:nvPr/>
              </p:nvSpPr>
              <p:spPr>
                <a:xfrm>
                  <a:off x="658618" y="0"/>
                  <a:ext cx="1510732" cy="1470025"/>
                </a:xfrm>
                <a:prstGeom prst="roundRect">
                  <a:avLst/>
                </a:pr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sp>
            <p:sp>
              <p:nvSpPr>
                <p:cNvPr id="8" name="Rounded Rectangle 4"/>
                <p:cNvSpPr/>
                <p:nvPr/>
              </p:nvSpPr>
              <p:spPr>
                <a:xfrm>
                  <a:off x="730379" y="71761"/>
                  <a:ext cx="1367210" cy="13265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2000" kern="1200" dirty="0" smtClean="0"/>
                    <a:t>Graphemic</a:t>
                  </a:r>
                  <a:br>
                    <a:rPr lang="en-US" sz="2000" kern="1200" dirty="0" smtClean="0"/>
                  </a:br>
                  <a:r>
                    <a:rPr lang="en-US" sz="2000" kern="1200" dirty="0" smtClean="0"/>
                    <a:t>Processing </a:t>
                  </a:r>
                  <a:endParaRPr lang="en-US" sz="2000" kern="1200" dirty="0"/>
                </a:p>
              </p:txBody>
            </p:sp>
          </p:grpSp>
          <p:grpSp>
            <p:nvGrpSpPr>
              <p:cNvPr id="9" name="Group 8"/>
              <p:cNvGrpSpPr/>
              <p:nvPr/>
            </p:nvGrpSpPr>
            <p:grpSpPr>
              <a:xfrm>
                <a:off x="3517536" y="2362199"/>
                <a:ext cx="2057400" cy="1470025"/>
                <a:chOff x="1129739" y="0"/>
                <a:chExt cx="2701499" cy="1470025"/>
              </a:xfrm>
            </p:grpSpPr>
            <p:sp>
              <p:nvSpPr>
                <p:cNvPr id="10" name="Rounded Rectangle 9"/>
                <p:cNvSpPr/>
                <p:nvPr/>
              </p:nvSpPr>
              <p:spPr>
                <a:xfrm>
                  <a:off x="1129739" y="0"/>
                  <a:ext cx="2701499" cy="1470025"/>
                </a:xfrm>
                <a:prstGeom prst="roundRect">
                  <a:avLst/>
                </a:pr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sp>
            <p:sp>
              <p:nvSpPr>
                <p:cNvPr id="11" name="Rounded Rectangle 4"/>
                <p:cNvSpPr/>
                <p:nvPr/>
              </p:nvSpPr>
              <p:spPr>
                <a:xfrm>
                  <a:off x="1201499" y="71761"/>
                  <a:ext cx="2557977" cy="13265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8110" tIns="118110" rIns="118110" bIns="118110" numCol="1" spcCol="1270" anchor="ctr" anchorCtr="0">
                  <a:noAutofit/>
                </a:bodyPr>
                <a:lstStyle/>
                <a:p>
                  <a:pPr lvl="0" algn="ctr" defTabSz="1377950" rtl="0">
                    <a:lnSpc>
                      <a:spcPct val="90000"/>
                    </a:lnSpc>
                    <a:spcBef>
                      <a:spcPct val="0"/>
                    </a:spcBef>
                    <a:spcAft>
                      <a:spcPct val="35000"/>
                    </a:spcAft>
                  </a:pPr>
                  <a:r>
                    <a:rPr lang="en-US" sz="2000" kern="1200" dirty="0" smtClean="0"/>
                    <a:t>Phonemic</a:t>
                  </a:r>
                  <a:br>
                    <a:rPr lang="en-US" sz="2000" kern="1200" dirty="0" smtClean="0"/>
                  </a:br>
                  <a:r>
                    <a:rPr lang="en-US" sz="2000" kern="1200" dirty="0" smtClean="0"/>
                    <a:t>Processing</a:t>
                  </a:r>
                  <a:endParaRPr lang="en-US" sz="2000" kern="1200" dirty="0"/>
                </a:p>
              </p:txBody>
            </p:sp>
          </p:grpSp>
          <p:grpSp>
            <p:nvGrpSpPr>
              <p:cNvPr id="12" name="Group 11"/>
              <p:cNvGrpSpPr/>
              <p:nvPr/>
            </p:nvGrpSpPr>
            <p:grpSpPr>
              <a:xfrm>
                <a:off x="6671687" y="2319492"/>
                <a:ext cx="1904999" cy="1513567"/>
                <a:chOff x="0" y="108867"/>
                <a:chExt cx="3023707" cy="1395813"/>
              </a:xfrm>
            </p:grpSpPr>
            <p:sp>
              <p:nvSpPr>
                <p:cNvPr id="13" name="Rounded Rectangle 12"/>
                <p:cNvSpPr/>
                <p:nvPr/>
              </p:nvSpPr>
              <p:spPr>
                <a:xfrm>
                  <a:off x="0" y="143522"/>
                  <a:ext cx="3023707" cy="1326503"/>
                </a:xfrm>
                <a:prstGeom prst="roundRect">
                  <a:avLst/>
                </a:pr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sp>
            <p:sp>
              <p:nvSpPr>
                <p:cNvPr id="14" name="Rounded Rectangle 4"/>
                <p:cNvSpPr/>
                <p:nvPr/>
              </p:nvSpPr>
              <p:spPr>
                <a:xfrm>
                  <a:off x="0" y="108867"/>
                  <a:ext cx="3023707" cy="13958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n-US" sz="2000" kern="1200" dirty="0" smtClean="0"/>
                    <a:t>Semantic</a:t>
                  </a:r>
                  <a:br>
                    <a:rPr lang="en-US" sz="2000" kern="1200" dirty="0" smtClean="0"/>
                  </a:br>
                  <a:r>
                    <a:rPr lang="en-US" sz="2000" kern="1200" dirty="0" smtClean="0"/>
                    <a:t> Processing</a:t>
                  </a:r>
                  <a:endParaRPr lang="en-US" sz="2000" kern="1200" dirty="0"/>
                </a:p>
              </p:txBody>
            </p:sp>
          </p:grpSp>
          <p:sp>
            <p:nvSpPr>
              <p:cNvPr id="15" name="Right Arrow 14"/>
              <p:cNvSpPr/>
              <p:nvPr/>
            </p:nvSpPr>
            <p:spPr>
              <a:xfrm>
                <a:off x="5679411" y="2794279"/>
                <a:ext cx="761999"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ight Arrow 15"/>
              <p:cNvSpPr/>
              <p:nvPr/>
            </p:nvSpPr>
            <p:spPr>
              <a:xfrm>
                <a:off x="2518787" y="2794279"/>
                <a:ext cx="762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pic>
        <p:nvPicPr>
          <p:cNvPr id="1026" name="Picture 2" descr="C:\Users\user\AppData\Local\Microsoft\Windows\Temporary Internet Files\Content.IE5\J22VFT4W\MC900434389[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3626" y="609600"/>
            <a:ext cx="2064531" cy="2206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236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 calcmode="lin" valueType="num">
                                      <p:cBhvr additive="base">
                                        <p:cTn id="15" dur="500" fill="hold"/>
                                        <p:tgtEl>
                                          <p:spTgt spid="1026"/>
                                        </p:tgtEl>
                                        <p:attrNameLst>
                                          <p:attrName>ppt_x</p:attrName>
                                        </p:attrNameLst>
                                      </p:cBhvr>
                                      <p:tavLst>
                                        <p:tav tm="0">
                                          <p:val>
                                            <p:strVal val="#ppt_x"/>
                                          </p:val>
                                        </p:tav>
                                        <p:tav tm="100000">
                                          <p:val>
                                            <p:strVal val="#ppt_x"/>
                                          </p:val>
                                        </p:tav>
                                      </p:tavLst>
                                    </p:anim>
                                    <p:anim calcmode="lin" valueType="num">
                                      <p:cBhvr additive="base">
                                        <p:cTn id="16"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additive="base">
                                        <p:cTn id="21" dur="500" fill="hold"/>
                                        <p:tgtEl>
                                          <p:spTgt spid="18"/>
                                        </p:tgtEl>
                                        <p:attrNameLst>
                                          <p:attrName>ppt_x</p:attrName>
                                        </p:attrNameLst>
                                      </p:cBhvr>
                                      <p:tavLst>
                                        <p:tav tm="0">
                                          <p:val>
                                            <p:strVal val="#ppt_x"/>
                                          </p:val>
                                        </p:tav>
                                        <p:tav tm="100000">
                                          <p:val>
                                            <p:strVal val="#ppt_x"/>
                                          </p:val>
                                        </p:tav>
                                      </p:tavLst>
                                    </p:anim>
                                    <p:anim calcmode="lin" valueType="num">
                                      <p:cBhvr additive="base">
                                        <p:cTn id="22" dur="500" fill="hold"/>
                                        <p:tgtEl>
                                          <p:spTgt spid="18"/>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Questions (on Group Handout)</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Explain </a:t>
            </a:r>
            <a:r>
              <a:rPr lang="en-US" dirty="0"/>
              <a:t>why (2), (3) and (4) involve graphemic, phonemic, and semantic processing, respectively. </a:t>
            </a:r>
            <a:endParaRPr lang="en-US" dirty="0" smtClean="0"/>
          </a:p>
          <a:p>
            <a:pPr marL="457200" indent="-457200">
              <a:buAutoNum type="arabicPeriod"/>
            </a:pPr>
            <a:r>
              <a:rPr lang="en-US" dirty="0" err="1" smtClean="0"/>
              <a:t>Craik</a:t>
            </a:r>
            <a:r>
              <a:rPr lang="en-US" dirty="0" smtClean="0"/>
              <a:t> </a:t>
            </a:r>
            <a:r>
              <a:rPr lang="en-US" dirty="0"/>
              <a:t>and Tulving gave subjects four positive and four negative instances of each type of question. Why did they have to give both positive and negative instances of each type? </a:t>
            </a:r>
            <a:endParaRPr lang="en-US" dirty="0" smtClean="0"/>
          </a:p>
          <a:p>
            <a:pPr marL="457200" indent="-457200">
              <a:buAutoNum type="arabicPeriod"/>
            </a:pPr>
            <a:r>
              <a:rPr lang="en-US" dirty="0" smtClean="0"/>
              <a:t>When </a:t>
            </a:r>
            <a:r>
              <a:rPr lang="en-US" dirty="0"/>
              <a:t>Craik and Tulving conducted the experiment, they assigned words to each of ten possible combinations of question and answer which was rotated across subjects. What are these 10 combinations? List them. </a:t>
            </a:r>
            <a:br>
              <a:rPr lang="en-US" dirty="0"/>
            </a:br>
            <a:r>
              <a:rPr lang="en-US" dirty="0"/>
              <a:t/>
            </a:r>
            <a:br>
              <a:rPr lang="en-US" dirty="0"/>
            </a:br>
            <a:endParaRPr lang="en-US" dirty="0"/>
          </a:p>
        </p:txBody>
      </p:sp>
    </p:spTree>
    <p:extLst>
      <p:ext uri="{BB962C8B-B14F-4D97-AF65-F5344CB8AC3E}">
        <p14:creationId xmlns:p14="http://schemas.microsoft.com/office/powerpoint/2010/main" val="4292205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Custom 1">
      <a:dk1>
        <a:srgbClr val="000000"/>
      </a:dk1>
      <a:lt1>
        <a:srgbClr val="FFFFFF"/>
      </a:lt1>
      <a:dk2>
        <a:srgbClr val="D1282E"/>
      </a:dk2>
      <a:lt2>
        <a:srgbClr val="C8C8B1"/>
      </a:lt2>
      <a:accent1>
        <a:srgbClr val="9C1D22"/>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179</TotalTime>
  <Words>502</Words>
  <Application>Microsoft Office PowerPoint</Application>
  <PresentationFormat>On-screen Show (4:3)</PresentationFormat>
  <Paragraphs>68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Essential</vt:lpstr>
      <vt:lpstr>Depths (Levels) of Processing</vt:lpstr>
      <vt:lpstr>Motivation</vt:lpstr>
      <vt:lpstr>Learning Objectives</vt:lpstr>
      <vt:lpstr>New Concepts</vt:lpstr>
      <vt:lpstr>Model</vt:lpstr>
      <vt:lpstr>Model (Craik &amp; Tulving)</vt:lpstr>
      <vt:lpstr>Model (Craik &amp; Tulving)</vt:lpstr>
      <vt:lpstr>Model (Craik &amp; Tulving)</vt:lpstr>
      <vt:lpstr>Key Questions (on Group Handout)</vt:lpstr>
      <vt:lpstr>Key Questions (on Group Handout)</vt:lpstr>
      <vt:lpstr>Key Questions (on Group Handout)</vt:lpstr>
      <vt:lpstr>Key Questions (on Group Handout)</vt:lpstr>
      <vt:lpstr>Problem (on Group Handout)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Student</dc:creator>
  <cp:lastModifiedBy>user</cp:lastModifiedBy>
  <cp:revision>28</cp:revision>
  <dcterms:created xsi:type="dcterms:W3CDTF">2012-11-05T21:40:56Z</dcterms:created>
  <dcterms:modified xsi:type="dcterms:W3CDTF">2013-02-19T05:44:10Z</dcterms:modified>
</cp:coreProperties>
</file>