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11"/>
  </p:handoutMasterIdLst>
  <p:sldIdLst>
    <p:sldId id="258" r:id="rId2"/>
    <p:sldId id="257"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1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Medication</c:v>
                </c:pt>
              </c:strCache>
            </c:strRef>
          </c:tx>
          <c:invertIfNegative val="0"/>
          <c:cat>
            <c:strRef>
              <c:f>Sheet1!$A$2:$A$3</c:f>
              <c:strCache>
                <c:ptCount val="2"/>
                <c:pt idx="0">
                  <c:v>No Walk</c:v>
                </c:pt>
                <c:pt idx="1">
                  <c:v>Yes Walk</c:v>
                </c:pt>
              </c:strCache>
            </c:strRef>
          </c:cat>
          <c:val>
            <c:numRef>
              <c:f>Sheet1!$B$2:$B$3</c:f>
              <c:numCache>
                <c:formatCode>General</c:formatCode>
                <c:ptCount val="2"/>
                <c:pt idx="0">
                  <c:v>10</c:v>
                </c:pt>
                <c:pt idx="1">
                  <c:v>10</c:v>
                </c:pt>
              </c:numCache>
            </c:numRef>
          </c:val>
        </c:ser>
        <c:ser>
          <c:idx val="1"/>
          <c:order val="1"/>
          <c:tx>
            <c:strRef>
              <c:f>Sheet1!$C$1</c:f>
              <c:strCache>
                <c:ptCount val="1"/>
                <c:pt idx="0">
                  <c:v>No Medication</c:v>
                </c:pt>
              </c:strCache>
            </c:strRef>
          </c:tx>
          <c:invertIfNegative val="0"/>
          <c:cat>
            <c:strRef>
              <c:f>Sheet1!$A$2:$A$3</c:f>
              <c:strCache>
                <c:ptCount val="2"/>
                <c:pt idx="0">
                  <c:v>No Walk</c:v>
                </c:pt>
                <c:pt idx="1">
                  <c:v>Yes Walk</c:v>
                </c:pt>
              </c:strCache>
            </c:strRef>
          </c:cat>
          <c:val>
            <c:numRef>
              <c:f>Sheet1!$C$2:$C$3</c:f>
              <c:numCache>
                <c:formatCode>General</c:formatCode>
                <c:ptCount val="2"/>
                <c:pt idx="0">
                  <c:v>2</c:v>
                </c:pt>
                <c:pt idx="1">
                  <c:v>10</c:v>
                </c:pt>
              </c:numCache>
            </c:numRef>
          </c:val>
        </c:ser>
        <c:dLbls>
          <c:showLegendKey val="0"/>
          <c:showVal val="0"/>
          <c:showCatName val="0"/>
          <c:showSerName val="0"/>
          <c:showPercent val="0"/>
          <c:showBubbleSize val="0"/>
        </c:dLbls>
        <c:gapWidth val="150"/>
        <c:axId val="314930800"/>
        <c:axId val="314931192"/>
      </c:barChart>
      <c:catAx>
        <c:axId val="314930800"/>
        <c:scaling>
          <c:orientation val="minMax"/>
        </c:scaling>
        <c:delete val="0"/>
        <c:axPos val="b"/>
        <c:numFmt formatCode="General" sourceLinked="0"/>
        <c:majorTickMark val="out"/>
        <c:minorTickMark val="none"/>
        <c:tickLblPos val="nextTo"/>
        <c:crossAx val="314931192"/>
        <c:crosses val="autoZero"/>
        <c:auto val="1"/>
        <c:lblAlgn val="ctr"/>
        <c:lblOffset val="100"/>
        <c:noMultiLvlLbl val="0"/>
      </c:catAx>
      <c:valAx>
        <c:axId val="314931192"/>
        <c:scaling>
          <c:orientation val="minMax"/>
        </c:scaling>
        <c:delete val="0"/>
        <c:axPos val="l"/>
        <c:majorGridlines/>
        <c:title>
          <c:tx>
            <c:rich>
              <a:bodyPr rot="0" vert="horz"/>
              <a:lstStyle/>
              <a:p>
                <a:pPr algn="l">
                  <a:defRPr sz="2000"/>
                </a:pPr>
                <a:r>
                  <a:rPr lang="en-US" sz="2000" dirty="0" smtClean="0"/>
                  <a:t>Number of symptoms of depression that are now reported as reduced</a:t>
                </a:r>
                <a:endParaRPr lang="en-US" sz="2000" dirty="0"/>
              </a:p>
            </c:rich>
          </c:tx>
          <c:layout>
            <c:manualLayout>
              <c:xMode val="edge"/>
              <c:yMode val="edge"/>
              <c:x val="0"/>
              <c:y val="0.13429417606582961"/>
            </c:manualLayout>
          </c:layout>
          <c:overlay val="0"/>
        </c:title>
        <c:numFmt formatCode="General" sourceLinked="0"/>
        <c:majorTickMark val="out"/>
        <c:minorTickMark val="none"/>
        <c:tickLblPos val="none"/>
        <c:crossAx val="31493080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Medication</c:v>
                </c:pt>
              </c:strCache>
            </c:strRef>
          </c:tx>
          <c:invertIfNegative val="0"/>
          <c:cat>
            <c:strRef>
              <c:f>Sheet1!$A$2:$A$3</c:f>
              <c:strCache>
                <c:ptCount val="2"/>
                <c:pt idx="0">
                  <c:v>No Walk</c:v>
                </c:pt>
                <c:pt idx="1">
                  <c:v>Yes Walk</c:v>
                </c:pt>
              </c:strCache>
            </c:strRef>
          </c:cat>
          <c:val>
            <c:numRef>
              <c:f>Sheet1!$B$2:$B$3</c:f>
              <c:numCache>
                <c:formatCode>General</c:formatCode>
                <c:ptCount val="2"/>
                <c:pt idx="0">
                  <c:v>10</c:v>
                </c:pt>
                <c:pt idx="1">
                  <c:v>10</c:v>
                </c:pt>
              </c:numCache>
            </c:numRef>
          </c:val>
        </c:ser>
        <c:ser>
          <c:idx val="1"/>
          <c:order val="1"/>
          <c:tx>
            <c:strRef>
              <c:f>Sheet1!$C$1</c:f>
              <c:strCache>
                <c:ptCount val="1"/>
                <c:pt idx="0">
                  <c:v>No Medication</c:v>
                </c:pt>
              </c:strCache>
            </c:strRef>
          </c:tx>
          <c:invertIfNegative val="0"/>
          <c:cat>
            <c:strRef>
              <c:f>Sheet1!$A$2:$A$3</c:f>
              <c:strCache>
                <c:ptCount val="2"/>
                <c:pt idx="0">
                  <c:v>No Walk</c:v>
                </c:pt>
                <c:pt idx="1">
                  <c:v>Yes Walk</c:v>
                </c:pt>
              </c:strCache>
            </c:strRef>
          </c:cat>
          <c:val>
            <c:numRef>
              <c:f>Sheet1!$C$2:$C$3</c:f>
              <c:numCache>
                <c:formatCode>General</c:formatCode>
                <c:ptCount val="2"/>
                <c:pt idx="0">
                  <c:v>2</c:v>
                </c:pt>
                <c:pt idx="1">
                  <c:v>10</c:v>
                </c:pt>
              </c:numCache>
            </c:numRef>
          </c:val>
        </c:ser>
        <c:dLbls>
          <c:showLegendKey val="0"/>
          <c:showVal val="0"/>
          <c:showCatName val="0"/>
          <c:showSerName val="0"/>
          <c:showPercent val="0"/>
          <c:showBubbleSize val="0"/>
        </c:dLbls>
        <c:gapWidth val="150"/>
        <c:axId val="314931976"/>
        <c:axId val="314932368"/>
      </c:barChart>
      <c:catAx>
        <c:axId val="314931976"/>
        <c:scaling>
          <c:orientation val="minMax"/>
        </c:scaling>
        <c:delete val="0"/>
        <c:axPos val="b"/>
        <c:numFmt formatCode="General" sourceLinked="0"/>
        <c:majorTickMark val="out"/>
        <c:minorTickMark val="none"/>
        <c:tickLblPos val="nextTo"/>
        <c:crossAx val="314932368"/>
        <c:crosses val="autoZero"/>
        <c:auto val="1"/>
        <c:lblAlgn val="ctr"/>
        <c:lblOffset val="100"/>
        <c:noMultiLvlLbl val="0"/>
      </c:catAx>
      <c:valAx>
        <c:axId val="314932368"/>
        <c:scaling>
          <c:orientation val="minMax"/>
        </c:scaling>
        <c:delete val="0"/>
        <c:axPos val="l"/>
        <c:majorGridlines/>
        <c:title>
          <c:tx>
            <c:rich>
              <a:bodyPr rot="0" vert="horz"/>
              <a:lstStyle/>
              <a:p>
                <a:pPr algn="l">
                  <a:defRPr sz="2000"/>
                </a:pPr>
                <a:r>
                  <a:rPr lang="en-US" sz="1400" dirty="0" smtClean="0"/>
                  <a:t>Number of symptoms of depression that are now reported as reduced</a:t>
                </a:r>
                <a:endParaRPr lang="en-US" sz="1400" dirty="0"/>
              </a:p>
            </c:rich>
          </c:tx>
          <c:layout>
            <c:manualLayout>
              <c:xMode val="edge"/>
              <c:yMode val="edge"/>
              <c:x val="0"/>
              <c:y val="0.13429417606582961"/>
            </c:manualLayout>
          </c:layout>
          <c:overlay val="0"/>
        </c:title>
        <c:numFmt formatCode="General" sourceLinked="0"/>
        <c:majorTickMark val="out"/>
        <c:minorTickMark val="none"/>
        <c:tickLblPos val="none"/>
        <c:crossAx val="314931976"/>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Medication</c:v>
                </c:pt>
              </c:strCache>
            </c:strRef>
          </c:tx>
          <c:invertIfNegative val="0"/>
          <c:cat>
            <c:strRef>
              <c:f>Sheet1!$A$2:$A$3</c:f>
              <c:strCache>
                <c:ptCount val="2"/>
                <c:pt idx="0">
                  <c:v>No Walk</c:v>
                </c:pt>
                <c:pt idx="1">
                  <c:v>Yes Walk</c:v>
                </c:pt>
              </c:strCache>
            </c:strRef>
          </c:cat>
          <c:val>
            <c:numRef>
              <c:f>Sheet1!$B$2:$B$3</c:f>
              <c:numCache>
                <c:formatCode>General</c:formatCode>
                <c:ptCount val="2"/>
                <c:pt idx="0">
                  <c:v>10</c:v>
                </c:pt>
                <c:pt idx="1">
                  <c:v>10</c:v>
                </c:pt>
              </c:numCache>
            </c:numRef>
          </c:val>
        </c:ser>
        <c:ser>
          <c:idx val="1"/>
          <c:order val="1"/>
          <c:tx>
            <c:strRef>
              <c:f>Sheet1!$C$1</c:f>
              <c:strCache>
                <c:ptCount val="1"/>
                <c:pt idx="0">
                  <c:v>No Medication</c:v>
                </c:pt>
              </c:strCache>
            </c:strRef>
          </c:tx>
          <c:invertIfNegative val="0"/>
          <c:cat>
            <c:strRef>
              <c:f>Sheet1!$A$2:$A$3</c:f>
              <c:strCache>
                <c:ptCount val="2"/>
                <c:pt idx="0">
                  <c:v>No Walk</c:v>
                </c:pt>
                <c:pt idx="1">
                  <c:v>Yes Walk</c:v>
                </c:pt>
              </c:strCache>
            </c:strRef>
          </c:cat>
          <c:val>
            <c:numRef>
              <c:f>Sheet1!$C$2:$C$3</c:f>
              <c:numCache>
                <c:formatCode>General</c:formatCode>
                <c:ptCount val="2"/>
                <c:pt idx="0">
                  <c:v>2</c:v>
                </c:pt>
                <c:pt idx="1">
                  <c:v>10</c:v>
                </c:pt>
              </c:numCache>
            </c:numRef>
          </c:val>
        </c:ser>
        <c:dLbls>
          <c:showLegendKey val="0"/>
          <c:showVal val="0"/>
          <c:showCatName val="0"/>
          <c:showSerName val="0"/>
          <c:showPercent val="0"/>
          <c:showBubbleSize val="0"/>
        </c:dLbls>
        <c:gapWidth val="150"/>
        <c:axId val="314933152"/>
        <c:axId val="314933544"/>
      </c:barChart>
      <c:catAx>
        <c:axId val="314933152"/>
        <c:scaling>
          <c:orientation val="minMax"/>
        </c:scaling>
        <c:delete val="0"/>
        <c:axPos val="b"/>
        <c:numFmt formatCode="General" sourceLinked="0"/>
        <c:majorTickMark val="out"/>
        <c:minorTickMark val="none"/>
        <c:tickLblPos val="nextTo"/>
        <c:txPr>
          <a:bodyPr/>
          <a:lstStyle/>
          <a:p>
            <a:pPr>
              <a:defRPr b="1"/>
            </a:pPr>
            <a:endParaRPr lang="en-US"/>
          </a:p>
        </c:txPr>
        <c:crossAx val="314933544"/>
        <c:crosses val="autoZero"/>
        <c:auto val="1"/>
        <c:lblAlgn val="ctr"/>
        <c:lblOffset val="100"/>
        <c:noMultiLvlLbl val="0"/>
      </c:catAx>
      <c:valAx>
        <c:axId val="314933544"/>
        <c:scaling>
          <c:orientation val="minMax"/>
        </c:scaling>
        <c:delete val="0"/>
        <c:axPos val="l"/>
        <c:majorGridlines/>
        <c:title>
          <c:tx>
            <c:rich>
              <a:bodyPr rot="0" vert="horz"/>
              <a:lstStyle/>
              <a:p>
                <a:pPr algn="l">
                  <a:defRPr sz="2000"/>
                </a:pPr>
                <a:r>
                  <a:rPr lang="en-US" sz="1600" dirty="0" smtClean="0"/>
                  <a:t>Number of symptoms of depression that are now reported as reduced</a:t>
                </a:r>
                <a:endParaRPr lang="en-US" sz="1600" dirty="0"/>
              </a:p>
            </c:rich>
          </c:tx>
          <c:layout>
            <c:manualLayout>
              <c:xMode val="edge"/>
              <c:yMode val="edge"/>
              <c:x val="0"/>
              <c:y val="0.13429417606582961"/>
            </c:manualLayout>
          </c:layout>
          <c:overlay val="0"/>
        </c:title>
        <c:numFmt formatCode="General" sourceLinked="0"/>
        <c:majorTickMark val="out"/>
        <c:minorTickMark val="none"/>
        <c:tickLblPos val="none"/>
        <c:crossAx val="314933152"/>
        <c:crosses val="autoZero"/>
        <c:crossBetween val="between"/>
      </c:valAx>
    </c:plotArea>
    <c:legend>
      <c:legendPos val="r"/>
      <c:overlay val="0"/>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Men</c:v>
                </c:pt>
              </c:strCache>
            </c:strRef>
          </c:tx>
          <c:invertIfNegative val="0"/>
          <c:cat>
            <c:strRef>
              <c:f>Sheet1!$A$2:$A$3</c:f>
              <c:strCache>
                <c:ptCount val="2"/>
                <c:pt idx="0">
                  <c:v>Gender difference was expected</c:v>
                </c:pt>
                <c:pt idx="1">
                  <c:v>Gender difference was not expected</c:v>
                </c:pt>
              </c:strCache>
            </c:strRef>
          </c:cat>
          <c:val>
            <c:numRef>
              <c:f>Sheet1!$B$2:$B$3</c:f>
              <c:numCache>
                <c:formatCode>General</c:formatCode>
                <c:ptCount val="2"/>
                <c:pt idx="0">
                  <c:v>26</c:v>
                </c:pt>
                <c:pt idx="1">
                  <c:v>18.5</c:v>
                </c:pt>
              </c:numCache>
            </c:numRef>
          </c:val>
        </c:ser>
        <c:ser>
          <c:idx val="1"/>
          <c:order val="1"/>
          <c:tx>
            <c:strRef>
              <c:f>Sheet1!$C$1</c:f>
              <c:strCache>
                <c:ptCount val="1"/>
                <c:pt idx="0">
                  <c:v>Women</c:v>
                </c:pt>
              </c:strCache>
            </c:strRef>
          </c:tx>
          <c:invertIfNegative val="0"/>
          <c:cat>
            <c:strRef>
              <c:f>Sheet1!$A$2:$A$3</c:f>
              <c:strCache>
                <c:ptCount val="2"/>
                <c:pt idx="0">
                  <c:v>Gender difference was expected</c:v>
                </c:pt>
                <c:pt idx="1">
                  <c:v>Gender difference was not expected</c:v>
                </c:pt>
              </c:strCache>
            </c:strRef>
          </c:cat>
          <c:val>
            <c:numRef>
              <c:f>Sheet1!$C$2:$C$3</c:f>
              <c:numCache>
                <c:formatCode>General</c:formatCode>
                <c:ptCount val="2"/>
                <c:pt idx="0">
                  <c:v>6</c:v>
                </c:pt>
                <c:pt idx="1">
                  <c:v>17</c:v>
                </c:pt>
              </c:numCache>
            </c:numRef>
          </c:val>
        </c:ser>
        <c:dLbls>
          <c:showLegendKey val="0"/>
          <c:showVal val="0"/>
          <c:showCatName val="0"/>
          <c:showSerName val="0"/>
          <c:showPercent val="0"/>
          <c:showBubbleSize val="0"/>
        </c:dLbls>
        <c:gapWidth val="150"/>
        <c:axId val="314934328"/>
        <c:axId val="314934720"/>
      </c:barChart>
      <c:catAx>
        <c:axId val="314934328"/>
        <c:scaling>
          <c:orientation val="minMax"/>
        </c:scaling>
        <c:delete val="0"/>
        <c:axPos val="b"/>
        <c:numFmt formatCode="General" sourceLinked="0"/>
        <c:majorTickMark val="out"/>
        <c:minorTickMark val="none"/>
        <c:tickLblPos val="nextTo"/>
        <c:crossAx val="314934720"/>
        <c:crosses val="autoZero"/>
        <c:auto val="1"/>
        <c:lblAlgn val="ctr"/>
        <c:lblOffset val="100"/>
        <c:noMultiLvlLbl val="0"/>
      </c:catAx>
      <c:valAx>
        <c:axId val="314934720"/>
        <c:scaling>
          <c:orientation val="minMax"/>
        </c:scaling>
        <c:delete val="0"/>
        <c:axPos val="l"/>
        <c:majorGridlines/>
        <c:title>
          <c:tx>
            <c:rich>
              <a:bodyPr rot="0" vert="horz"/>
              <a:lstStyle/>
              <a:p>
                <a:pPr>
                  <a:defRPr/>
                </a:pPr>
                <a:r>
                  <a:rPr lang="en-US" dirty="0" smtClean="0"/>
                  <a:t>Math Score </a:t>
                </a:r>
                <a:br>
                  <a:rPr lang="en-US" dirty="0" smtClean="0"/>
                </a:br>
                <a:r>
                  <a:rPr lang="en-US" dirty="0" smtClean="0"/>
                  <a:t>(0 to 100)</a:t>
                </a:r>
                <a:endParaRPr lang="en-US" dirty="0"/>
              </a:p>
            </c:rich>
          </c:tx>
          <c:overlay val="0"/>
        </c:title>
        <c:numFmt formatCode="General" sourceLinked="0"/>
        <c:majorTickMark val="out"/>
        <c:minorTickMark val="none"/>
        <c:tickLblPos val="nextTo"/>
        <c:crossAx val="314934328"/>
        <c:crosses val="autoZero"/>
        <c:crossBetween val="between"/>
        <c:majorUnit val="5"/>
      </c:valAx>
    </c:plotArea>
    <c:legend>
      <c:legendPos val="t"/>
      <c:layout>
        <c:manualLayout>
          <c:xMode val="edge"/>
          <c:yMode val="edge"/>
          <c:x val="0.77719279408255781"/>
          <c:y val="7.1428571428571425E-2"/>
          <c:w val="0.22050601629341787"/>
          <c:h val="0.19011467316585426"/>
        </c:manualLayout>
      </c:layout>
      <c:overlay val="1"/>
      <c:spPr>
        <a:solidFill>
          <a:schemeClr val="bg1"/>
        </a:solidFill>
      </c:sp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Men</c:v>
                </c:pt>
              </c:strCache>
            </c:strRef>
          </c:tx>
          <c:invertIfNegative val="0"/>
          <c:cat>
            <c:strRef>
              <c:f>Sheet1!$A$2:$A$3</c:f>
              <c:strCache>
                <c:ptCount val="2"/>
                <c:pt idx="0">
                  <c:v>Gender difference was expected</c:v>
                </c:pt>
                <c:pt idx="1">
                  <c:v>Gender difference was not expected</c:v>
                </c:pt>
              </c:strCache>
            </c:strRef>
          </c:cat>
          <c:val>
            <c:numRef>
              <c:f>Sheet1!$B$2:$B$3</c:f>
              <c:numCache>
                <c:formatCode>General</c:formatCode>
                <c:ptCount val="2"/>
                <c:pt idx="0">
                  <c:v>26</c:v>
                </c:pt>
                <c:pt idx="1">
                  <c:v>18.5</c:v>
                </c:pt>
              </c:numCache>
            </c:numRef>
          </c:val>
        </c:ser>
        <c:ser>
          <c:idx val="1"/>
          <c:order val="1"/>
          <c:tx>
            <c:strRef>
              <c:f>Sheet1!$C$1</c:f>
              <c:strCache>
                <c:ptCount val="1"/>
                <c:pt idx="0">
                  <c:v>Women</c:v>
                </c:pt>
              </c:strCache>
            </c:strRef>
          </c:tx>
          <c:invertIfNegative val="0"/>
          <c:cat>
            <c:strRef>
              <c:f>Sheet1!$A$2:$A$3</c:f>
              <c:strCache>
                <c:ptCount val="2"/>
                <c:pt idx="0">
                  <c:v>Gender difference was expected</c:v>
                </c:pt>
                <c:pt idx="1">
                  <c:v>Gender difference was not expected</c:v>
                </c:pt>
              </c:strCache>
            </c:strRef>
          </c:cat>
          <c:val>
            <c:numRef>
              <c:f>Sheet1!$C$2:$C$3</c:f>
              <c:numCache>
                <c:formatCode>General</c:formatCode>
                <c:ptCount val="2"/>
                <c:pt idx="0">
                  <c:v>6</c:v>
                </c:pt>
                <c:pt idx="1">
                  <c:v>17</c:v>
                </c:pt>
              </c:numCache>
            </c:numRef>
          </c:val>
        </c:ser>
        <c:dLbls>
          <c:showLegendKey val="0"/>
          <c:showVal val="0"/>
          <c:showCatName val="0"/>
          <c:showSerName val="0"/>
          <c:showPercent val="0"/>
          <c:showBubbleSize val="0"/>
        </c:dLbls>
        <c:gapWidth val="150"/>
        <c:axId val="314935504"/>
        <c:axId val="314935896"/>
      </c:barChart>
      <c:catAx>
        <c:axId val="314935504"/>
        <c:scaling>
          <c:orientation val="minMax"/>
        </c:scaling>
        <c:delete val="0"/>
        <c:axPos val="b"/>
        <c:numFmt formatCode="General" sourceLinked="0"/>
        <c:majorTickMark val="out"/>
        <c:minorTickMark val="none"/>
        <c:tickLblPos val="nextTo"/>
        <c:crossAx val="314935896"/>
        <c:crosses val="autoZero"/>
        <c:auto val="1"/>
        <c:lblAlgn val="ctr"/>
        <c:lblOffset val="100"/>
        <c:noMultiLvlLbl val="0"/>
      </c:catAx>
      <c:valAx>
        <c:axId val="314935896"/>
        <c:scaling>
          <c:orientation val="minMax"/>
        </c:scaling>
        <c:delete val="0"/>
        <c:axPos val="l"/>
        <c:majorGridlines/>
        <c:title>
          <c:tx>
            <c:rich>
              <a:bodyPr rot="0" vert="horz"/>
              <a:lstStyle/>
              <a:p>
                <a:pPr>
                  <a:defRPr/>
                </a:pPr>
                <a:r>
                  <a:rPr lang="en-US" dirty="0" smtClean="0"/>
                  <a:t>Math Score </a:t>
                </a:r>
                <a:br>
                  <a:rPr lang="en-US" dirty="0" smtClean="0"/>
                </a:br>
                <a:r>
                  <a:rPr lang="en-US" dirty="0" smtClean="0"/>
                  <a:t>(0 to 100)</a:t>
                </a:r>
                <a:endParaRPr lang="en-US" dirty="0"/>
              </a:p>
            </c:rich>
          </c:tx>
          <c:overlay val="0"/>
        </c:title>
        <c:numFmt formatCode="General" sourceLinked="0"/>
        <c:majorTickMark val="out"/>
        <c:minorTickMark val="none"/>
        <c:tickLblPos val="nextTo"/>
        <c:crossAx val="314935504"/>
        <c:crosses val="autoZero"/>
        <c:crossBetween val="between"/>
        <c:majorUnit val="5"/>
      </c:valAx>
    </c:plotArea>
    <c:legend>
      <c:legendPos val="t"/>
      <c:layout>
        <c:manualLayout>
          <c:xMode val="edge"/>
          <c:yMode val="edge"/>
          <c:x val="0.77719279408255781"/>
          <c:y val="7.1428571428571425E-2"/>
          <c:w val="0.22050601629341787"/>
          <c:h val="0.19011467316585426"/>
        </c:manualLayout>
      </c:layout>
      <c:overlay val="1"/>
      <c:spPr>
        <a:solidFill>
          <a:schemeClr val="bg1"/>
        </a:solidFill>
      </c:sp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Men</c:v>
                </c:pt>
              </c:strCache>
            </c:strRef>
          </c:tx>
          <c:invertIfNegative val="0"/>
          <c:cat>
            <c:strRef>
              <c:f>Sheet1!$A$2:$A$3</c:f>
              <c:strCache>
                <c:ptCount val="2"/>
                <c:pt idx="0">
                  <c:v>Gender difference was expected</c:v>
                </c:pt>
                <c:pt idx="1">
                  <c:v>Gender difference was not expected</c:v>
                </c:pt>
              </c:strCache>
            </c:strRef>
          </c:cat>
          <c:val>
            <c:numRef>
              <c:f>Sheet1!$B$2:$B$3</c:f>
              <c:numCache>
                <c:formatCode>General</c:formatCode>
                <c:ptCount val="2"/>
                <c:pt idx="0">
                  <c:v>26</c:v>
                </c:pt>
                <c:pt idx="1">
                  <c:v>18.5</c:v>
                </c:pt>
              </c:numCache>
            </c:numRef>
          </c:val>
        </c:ser>
        <c:ser>
          <c:idx val="1"/>
          <c:order val="1"/>
          <c:tx>
            <c:strRef>
              <c:f>Sheet1!$C$1</c:f>
              <c:strCache>
                <c:ptCount val="1"/>
                <c:pt idx="0">
                  <c:v>Women</c:v>
                </c:pt>
              </c:strCache>
            </c:strRef>
          </c:tx>
          <c:invertIfNegative val="0"/>
          <c:cat>
            <c:strRef>
              <c:f>Sheet1!$A$2:$A$3</c:f>
              <c:strCache>
                <c:ptCount val="2"/>
                <c:pt idx="0">
                  <c:v>Gender difference was expected</c:v>
                </c:pt>
                <c:pt idx="1">
                  <c:v>Gender difference was not expected</c:v>
                </c:pt>
              </c:strCache>
            </c:strRef>
          </c:cat>
          <c:val>
            <c:numRef>
              <c:f>Sheet1!$C$2:$C$3</c:f>
              <c:numCache>
                <c:formatCode>General</c:formatCode>
                <c:ptCount val="2"/>
                <c:pt idx="0">
                  <c:v>6</c:v>
                </c:pt>
                <c:pt idx="1">
                  <c:v>17</c:v>
                </c:pt>
              </c:numCache>
            </c:numRef>
          </c:val>
        </c:ser>
        <c:dLbls>
          <c:showLegendKey val="0"/>
          <c:showVal val="0"/>
          <c:showCatName val="0"/>
          <c:showSerName val="0"/>
          <c:showPercent val="0"/>
          <c:showBubbleSize val="0"/>
        </c:dLbls>
        <c:gapWidth val="150"/>
        <c:axId val="314936680"/>
        <c:axId val="314937072"/>
      </c:barChart>
      <c:catAx>
        <c:axId val="314936680"/>
        <c:scaling>
          <c:orientation val="minMax"/>
        </c:scaling>
        <c:delete val="0"/>
        <c:axPos val="b"/>
        <c:numFmt formatCode="General" sourceLinked="0"/>
        <c:majorTickMark val="out"/>
        <c:minorTickMark val="none"/>
        <c:tickLblPos val="nextTo"/>
        <c:crossAx val="314937072"/>
        <c:crosses val="autoZero"/>
        <c:auto val="1"/>
        <c:lblAlgn val="ctr"/>
        <c:lblOffset val="100"/>
        <c:noMultiLvlLbl val="0"/>
      </c:catAx>
      <c:valAx>
        <c:axId val="314937072"/>
        <c:scaling>
          <c:orientation val="minMax"/>
        </c:scaling>
        <c:delete val="0"/>
        <c:axPos val="l"/>
        <c:majorGridlines/>
        <c:title>
          <c:tx>
            <c:rich>
              <a:bodyPr rot="0" vert="horz"/>
              <a:lstStyle/>
              <a:p>
                <a:pPr>
                  <a:defRPr/>
                </a:pPr>
                <a:r>
                  <a:rPr lang="en-US" dirty="0" smtClean="0"/>
                  <a:t>Math Score </a:t>
                </a:r>
                <a:br>
                  <a:rPr lang="en-US" dirty="0" smtClean="0"/>
                </a:br>
                <a:r>
                  <a:rPr lang="en-US" dirty="0" smtClean="0"/>
                  <a:t>(0 to 100)</a:t>
                </a:r>
                <a:endParaRPr lang="en-US" dirty="0"/>
              </a:p>
            </c:rich>
          </c:tx>
          <c:overlay val="0"/>
        </c:title>
        <c:numFmt formatCode="General" sourceLinked="0"/>
        <c:majorTickMark val="out"/>
        <c:minorTickMark val="none"/>
        <c:tickLblPos val="nextTo"/>
        <c:crossAx val="314936680"/>
        <c:crosses val="autoZero"/>
        <c:crossBetween val="between"/>
        <c:majorUnit val="5"/>
      </c:valAx>
    </c:plotArea>
    <c:legend>
      <c:legendPos val="t"/>
      <c:layout>
        <c:manualLayout>
          <c:xMode val="edge"/>
          <c:yMode val="edge"/>
          <c:x val="0.77719279408255781"/>
          <c:y val="7.1428571428571425E-2"/>
          <c:w val="0.22050601629341787"/>
          <c:h val="0.19011467316585426"/>
        </c:manualLayout>
      </c:layout>
      <c:overlay val="1"/>
      <c:spPr>
        <a:solidFill>
          <a:schemeClr val="bg1"/>
        </a:solidFill>
      </c:sp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Men</c:v>
                </c:pt>
              </c:strCache>
            </c:strRef>
          </c:tx>
          <c:invertIfNegative val="0"/>
          <c:cat>
            <c:strRef>
              <c:f>Sheet1!$A$2:$A$3</c:f>
              <c:strCache>
                <c:ptCount val="2"/>
                <c:pt idx="0">
                  <c:v>Gender difference was expected</c:v>
                </c:pt>
                <c:pt idx="1">
                  <c:v>Gender difference was not expected</c:v>
                </c:pt>
              </c:strCache>
            </c:strRef>
          </c:cat>
          <c:val>
            <c:numRef>
              <c:f>Sheet1!$B$2:$B$3</c:f>
              <c:numCache>
                <c:formatCode>General</c:formatCode>
                <c:ptCount val="2"/>
                <c:pt idx="0">
                  <c:v>26</c:v>
                </c:pt>
                <c:pt idx="1">
                  <c:v>18.5</c:v>
                </c:pt>
              </c:numCache>
            </c:numRef>
          </c:val>
        </c:ser>
        <c:ser>
          <c:idx val="1"/>
          <c:order val="1"/>
          <c:tx>
            <c:strRef>
              <c:f>Sheet1!$C$1</c:f>
              <c:strCache>
                <c:ptCount val="1"/>
                <c:pt idx="0">
                  <c:v>Women</c:v>
                </c:pt>
              </c:strCache>
            </c:strRef>
          </c:tx>
          <c:invertIfNegative val="0"/>
          <c:cat>
            <c:strRef>
              <c:f>Sheet1!$A$2:$A$3</c:f>
              <c:strCache>
                <c:ptCount val="2"/>
                <c:pt idx="0">
                  <c:v>Gender difference was expected</c:v>
                </c:pt>
                <c:pt idx="1">
                  <c:v>Gender difference was not expected</c:v>
                </c:pt>
              </c:strCache>
            </c:strRef>
          </c:cat>
          <c:val>
            <c:numRef>
              <c:f>Sheet1!$C$2:$C$3</c:f>
              <c:numCache>
                <c:formatCode>General</c:formatCode>
                <c:ptCount val="2"/>
                <c:pt idx="0">
                  <c:v>6</c:v>
                </c:pt>
                <c:pt idx="1">
                  <c:v>17</c:v>
                </c:pt>
              </c:numCache>
            </c:numRef>
          </c:val>
        </c:ser>
        <c:dLbls>
          <c:showLegendKey val="0"/>
          <c:showVal val="0"/>
          <c:showCatName val="0"/>
          <c:showSerName val="0"/>
          <c:showPercent val="0"/>
          <c:showBubbleSize val="0"/>
        </c:dLbls>
        <c:gapWidth val="150"/>
        <c:axId val="388162632"/>
        <c:axId val="388163024"/>
      </c:barChart>
      <c:catAx>
        <c:axId val="388162632"/>
        <c:scaling>
          <c:orientation val="minMax"/>
        </c:scaling>
        <c:delete val="0"/>
        <c:axPos val="b"/>
        <c:numFmt formatCode="General" sourceLinked="0"/>
        <c:majorTickMark val="out"/>
        <c:minorTickMark val="none"/>
        <c:tickLblPos val="nextTo"/>
        <c:crossAx val="388163024"/>
        <c:crosses val="autoZero"/>
        <c:auto val="1"/>
        <c:lblAlgn val="ctr"/>
        <c:lblOffset val="100"/>
        <c:noMultiLvlLbl val="0"/>
      </c:catAx>
      <c:valAx>
        <c:axId val="388163024"/>
        <c:scaling>
          <c:orientation val="minMax"/>
        </c:scaling>
        <c:delete val="0"/>
        <c:axPos val="l"/>
        <c:majorGridlines/>
        <c:title>
          <c:tx>
            <c:rich>
              <a:bodyPr rot="0" vert="horz"/>
              <a:lstStyle/>
              <a:p>
                <a:pPr>
                  <a:defRPr/>
                </a:pPr>
                <a:r>
                  <a:rPr lang="en-US" dirty="0" smtClean="0"/>
                  <a:t>Math Score </a:t>
                </a:r>
                <a:br>
                  <a:rPr lang="en-US" dirty="0" smtClean="0"/>
                </a:br>
                <a:r>
                  <a:rPr lang="en-US" dirty="0" smtClean="0"/>
                  <a:t>(0 to 100)</a:t>
                </a:r>
                <a:endParaRPr lang="en-US" dirty="0"/>
              </a:p>
            </c:rich>
          </c:tx>
          <c:overlay val="0"/>
        </c:title>
        <c:numFmt formatCode="General" sourceLinked="0"/>
        <c:majorTickMark val="out"/>
        <c:minorTickMark val="none"/>
        <c:tickLblPos val="nextTo"/>
        <c:crossAx val="388162632"/>
        <c:crosses val="autoZero"/>
        <c:crossBetween val="between"/>
        <c:majorUnit val="5"/>
      </c:valAx>
    </c:plotArea>
    <c:legend>
      <c:legendPos val="t"/>
      <c:layout>
        <c:manualLayout>
          <c:xMode val="edge"/>
          <c:yMode val="edge"/>
          <c:x val="0.77719279408255781"/>
          <c:y val="7.1428571428571425E-2"/>
          <c:w val="0.22050601629341787"/>
          <c:h val="0.19011467316585426"/>
        </c:manualLayout>
      </c:layout>
      <c:overlay val="1"/>
      <c:spPr>
        <a:solidFill>
          <a:schemeClr val="bg1"/>
        </a:solidFill>
      </c:sp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Men</c:v>
                </c:pt>
              </c:strCache>
            </c:strRef>
          </c:tx>
          <c:invertIfNegative val="0"/>
          <c:cat>
            <c:strRef>
              <c:f>Sheet1!$A$2:$A$3</c:f>
              <c:strCache>
                <c:ptCount val="2"/>
                <c:pt idx="0">
                  <c:v>Gender difference was expected</c:v>
                </c:pt>
                <c:pt idx="1">
                  <c:v>Gender difference was not expected</c:v>
                </c:pt>
              </c:strCache>
            </c:strRef>
          </c:cat>
          <c:val>
            <c:numRef>
              <c:f>Sheet1!$B$2:$B$3</c:f>
              <c:numCache>
                <c:formatCode>General</c:formatCode>
                <c:ptCount val="2"/>
                <c:pt idx="0">
                  <c:v>26</c:v>
                </c:pt>
                <c:pt idx="1">
                  <c:v>18.5</c:v>
                </c:pt>
              </c:numCache>
            </c:numRef>
          </c:val>
        </c:ser>
        <c:ser>
          <c:idx val="1"/>
          <c:order val="1"/>
          <c:tx>
            <c:strRef>
              <c:f>Sheet1!$C$1</c:f>
              <c:strCache>
                <c:ptCount val="1"/>
                <c:pt idx="0">
                  <c:v>Women</c:v>
                </c:pt>
              </c:strCache>
            </c:strRef>
          </c:tx>
          <c:invertIfNegative val="0"/>
          <c:cat>
            <c:strRef>
              <c:f>Sheet1!$A$2:$A$3</c:f>
              <c:strCache>
                <c:ptCount val="2"/>
                <c:pt idx="0">
                  <c:v>Gender difference was expected</c:v>
                </c:pt>
                <c:pt idx="1">
                  <c:v>Gender difference was not expected</c:v>
                </c:pt>
              </c:strCache>
            </c:strRef>
          </c:cat>
          <c:val>
            <c:numRef>
              <c:f>Sheet1!$C$2:$C$3</c:f>
              <c:numCache>
                <c:formatCode>General</c:formatCode>
                <c:ptCount val="2"/>
                <c:pt idx="0">
                  <c:v>6</c:v>
                </c:pt>
                <c:pt idx="1">
                  <c:v>17</c:v>
                </c:pt>
              </c:numCache>
            </c:numRef>
          </c:val>
        </c:ser>
        <c:dLbls>
          <c:showLegendKey val="0"/>
          <c:showVal val="0"/>
          <c:showCatName val="0"/>
          <c:showSerName val="0"/>
          <c:showPercent val="0"/>
          <c:showBubbleSize val="0"/>
        </c:dLbls>
        <c:gapWidth val="150"/>
        <c:axId val="388163808"/>
        <c:axId val="388164200"/>
      </c:barChart>
      <c:catAx>
        <c:axId val="388163808"/>
        <c:scaling>
          <c:orientation val="minMax"/>
        </c:scaling>
        <c:delete val="0"/>
        <c:axPos val="b"/>
        <c:numFmt formatCode="General" sourceLinked="0"/>
        <c:majorTickMark val="out"/>
        <c:minorTickMark val="none"/>
        <c:tickLblPos val="nextTo"/>
        <c:crossAx val="388164200"/>
        <c:crosses val="autoZero"/>
        <c:auto val="1"/>
        <c:lblAlgn val="ctr"/>
        <c:lblOffset val="100"/>
        <c:noMultiLvlLbl val="0"/>
      </c:catAx>
      <c:valAx>
        <c:axId val="388164200"/>
        <c:scaling>
          <c:orientation val="minMax"/>
        </c:scaling>
        <c:delete val="0"/>
        <c:axPos val="l"/>
        <c:majorGridlines/>
        <c:title>
          <c:tx>
            <c:rich>
              <a:bodyPr rot="0" vert="horz"/>
              <a:lstStyle/>
              <a:p>
                <a:pPr>
                  <a:defRPr/>
                </a:pPr>
                <a:r>
                  <a:rPr lang="en-US" dirty="0" smtClean="0"/>
                  <a:t>Math Score </a:t>
                </a:r>
                <a:br>
                  <a:rPr lang="en-US" dirty="0" smtClean="0"/>
                </a:br>
                <a:r>
                  <a:rPr lang="en-US" dirty="0" smtClean="0"/>
                  <a:t>(0 to 100)</a:t>
                </a:r>
                <a:endParaRPr lang="en-US" dirty="0"/>
              </a:p>
            </c:rich>
          </c:tx>
          <c:layout/>
          <c:overlay val="0"/>
        </c:title>
        <c:numFmt formatCode="General" sourceLinked="0"/>
        <c:majorTickMark val="out"/>
        <c:minorTickMark val="none"/>
        <c:tickLblPos val="nextTo"/>
        <c:crossAx val="388163808"/>
        <c:crosses val="autoZero"/>
        <c:crossBetween val="between"/>
        <c:majorUnit val="5"/>
      </c:valAx>
    </c:plotArea>
    <c:legend>
      <c:legendPos val="t"/>
      <c:layout>
        <c:manualLayout>
          <c:xMode val="edge"/>
          <c:yMode val="edge"/>
          <c:x val="0.77719279408255781"/>
          <c:y val="7.1428571428571425E-2"/>
          <c:w val="0.22050601629341787"/>
          <c:h val="0.19011467316585426"/>
        </c:manualLayout>
      </c:layout>
      <c:overlay val="1"/>
      <c:spPr>
        <a:solidFill>
          <a:schemeClr val="bg1"/>
        </a:solidFill>
      </c:spPr>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C77909-CE49-4BE3-8825-F4A887516598}" type="datetimeFigureOut">
              <a:rPr lang="en-US" smtClean="0"/>
              <a:t>6/16/2014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78E1D3-EA0A-4448-932E-ECB22744DAD0}" type="slidenum">
              <a:rPr lang="en-US" smtClean="0"/>
              <a:t>‹#›</a:t>
            </a:fld>
            <a:endParaRPr lang="en-US" dirty="0"/>
          </a:p>
        </p:txBody>
      </p:sp>
    </p:spTree>
    <p:extLst>
      <p:ext uri="{BB962C8B-B14F-4D97-AF65-F5344CB8AC3E}">
        <p14:creationId xmlns:p14="http://schemas.microsoft.com/office/powerpoint/2010/main" val="16464246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cap="none" spc="-80"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7"/>
          <p:cNvSpPr>
            <a:spLocks noGrp="1"/>
          </p:cNvSpPr>
          <p:nvPr>
            <p:ph type="sldNum" sz="quarter" idx="11"/>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D8F82F48-BC74-4313-872B-BBC4F09586F4}"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D8F82F48-BC74-4313-872B-BBC4F09586F4}" type="slidenum">
              <a:rPr lang="en-US" smtClean="0"/>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8000">
              <a:schemeClr val="bg2"/>
            </a:gs>
            <a:gs pos="100000">
              <a:schemeClr val="tx2">
                <a:lumMod val="60000"/>
                <a:lumOff val="40000"/>
              </a:schemeClr>
            </a:gs>
            <a:gs pos="100000">
              <a:schemeClr val="accent1">
                <a:tint val="23500"/>
                <a:satMod val="160000"/>
              </a:schemeClr>
            </a:gs>
          </a:gsLst>
          <a:lin ang="27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8305800" cy="761682"/>
          </a:xfrm>
          <a:prstGeom prst="rect">
            <a:avLst/>
          </a:prstGeom>
        </p:spPr>
        <p:txBody>
          <a:bodyPr vert="horz" lIns="91440" tIns="45720" rIns="91440" bIns="45720" rtlCol="0" anchor="b">
            <a:normAutofit/>
          </a:bodyPr>
          <a:lstStyle/>
          <a:p>
            <a:endParaRPr lang="en-US" dirty="0"/>
          </a:p>
        </p:txBody>
      </p:sp>
      <p:sp>
        <p:nvSpPr>
          <p:cNvPr id="3" name="Text Placeholder 2"/>
          <p:cNvSpPr>
            <a:spLocks noGrp="1"/>
          </p:cNvSpPr>
          <p:nvPr>
            <p:ph type="body" idx="1"/>
          </p:nvPr>
        </p:nvSpPr>
        <p:spPr>
          <a:xfrm>
            <a:off x="457200" y="990600"/>
            <a:ext cx="76200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D8F82F48-BC74-4313-872B-BBC4F09586F4}" type="slidenum">
              <a:rPr lang="en-US" smtClean="0"/>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l" defTabSz="914400" rtl="0" eaLnBrk="1" latinLnBrk="0" hangingPunct="1">
        <a:spcBef>
          <a:spcPct val="0"/>
        </a:spcBef>
        <a:buNone/>
        <a:defRPr sz="3600" kern="1200" cap="none"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Common Types of Interactions</a:t>
            </a:r>
            <a:endParaRPr lang="en-US" sz="6000" dirty="0"/>
          </a:p>
        </p:txBody>
      </p:sp>
      <p:sp>
        <p:nvSpPr>
          <p:cNvPr id="3" name="Subtitle 2"/>
          <p:cNvSpPr>
            <a:spLocks noGrp="1"/>
          </p:cNvSpPr>
          <p:nvPr>
            <p:ph type="subTitle" idx="1"/>
          </p:nvPr>
        </p:nvSpPr>
        <p:spPr>
          <a:xfrm>
            <a:off x="457200" y="4343400"/>
            <a:ext cx="8001000" cy="1295400"/>
          </a:xfrm>
        </p:spPr>
        <p:txBody>
          <a:bodyPr>
            <a:normAutofit fontScale="92500" lnSpcReduction="10000"/>
          </a:bodyPr>
          <a:lstStyle/>
          <a:p>
            <a:r>
              <a:rPr lang="en-US" sz="2400" dirty="0" smtClean="0"/>
              <a:t>Module </a:t>
            </a:r>
            <a:r>
              <a:rPr lang="en-US" sz="2400" dirty="0"/>
              <a:t>6</a:t>
            </a:r>
            <a:endParaRPr lang="en-US" sz="2400" dirty="0" smtClean="0"/>
          </a:p>
          <a:p>
            <a:r>
              <a:rPr lang="en-US" sz="2400" dirty="0"/>
              <a:t>Experimental </a:t>
            </a:r>
            <a:r>
              <a:rPr lang="en-US" sz="2400" dirty="0" smtClean="0"/>
              <a:t>psychology </a:t>
            </a:r>
            <a:br>
              <a:rPr lang="en-US" sz="2400" dirty="0" smtClean="0"/>
            </a:br>
            <a:r>
              <a:rPr lang="en-US" sz="2400" dirty="0" smtClean="0"/>
              <a:t>guided-inquiry learning</a:t>
            </a:r>
          </a:p>
          <a:p>
            <a:endParaRPr lang="en-US" dirty="0" smtClean="0"/>
          </a:p>
          <a:p>
            <a:endParaRPr lang="en-US" dirty="0"/>
          </a:p>
        </p:txBody>
      </p:sp>
      <p:sp>
        <p:nvSpPr>
          <p:cNvPr id="4" name="TextBox 3"/>
          <p:cNvSpPr txBox="1"/>
          <p:nvPr/>
        </p:nvSpPr>
        <p:spPr>
          <a:xfrm>
            <a:off x="505691" y="5928293"/>
            <a:ext cx="7543800" cy="461665"/>
          </a:xfrm>
          <a:prstGeom prst="rect">
            <a:avLst/>
          </a:prstGeom>
          <a:noFill/>
        </p:spPr>
        <p:txBody>
          <a:bodyPr wrap="square" rtlCol="0">
            <a:spAutoFit/>
          </a:bodyPr>
          <a:lstStyle/>
          <a:p>
            <a:r>
              <a:rPr lang="en-US" sz="1200" dirty="0" smtClean="0"/>
              <a:t>Module 6: Common Types of Interactions</a:t>
            </a:r>
          </a:p>
          <a:p>
            <a:r>
              <a:rPr lang="en-US" sz="1200" dirty="0" smtClean="0"/>
              <a:t>©2012, </a:t>
            </a:r>
            <a:r>
              <a:rPr lang="de-DE" sz="1200" dirty="0" smtClean="0"/>
              <a:t>Dr. A. Geliebter &amp; Dr. B. Rumain, Touro College &amp; University System</a:t>
            </a:r>
            <a:endParaRPr lang="en-US" sz="1200" dirty="0"/>
          </a:p>
        </p:txBody>
      </p:sp>
    </p:spTree>
    <p:extLst>
      <p:ext uri="{BB962C8B-B14F-4D97-AF65-F5344CB8AC3E}">
        <p14:creationId xmlns:p14="http://schemas.microsoft.com/office/powerpoint/2010/main" val="3617253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Interactions are often plotted as bar graphs.  Consider the plot below</a:t>
            </a:r>
            <a:r>
              <a:rPr lang="en-US" sz="2800" dirty="0" smtClean="0"/>
              <a:t>:</a:t>
            </a:r>
          </a:p>
          <a:p>
            <a:endParaRPr lang="en-US" sz="2800" dirty="0"/>
          </a:p>
          <a:p>
            <a:endParaRPr lang="en-US" sz="2800" dirty="0" smtClean="0"/>
          </a:p>
          <a:p>
            <a:endParaRPr lang="en-US" sz="2800" dirty="0"/>
          </a:p>
          <a:p>
            <a:endParaRPr lang="en-US" sz="2800" dirty="0" smtClean="0"/>
          </a:p>
          <a:p>
            <a:endParaRPr lang="en-US" sz="2800" dirty="0"/>
          </a:p>
          <a:p>
            <a:endParaRPr lang="en-US" sz="800" dirty="0" smtClean="0"/>
          </a:p>
          <a:p>
            <a:r>
              <a:rPr lang="en-US" sz="2800" dirty="0" smtClean="0"/>
              <a:t>Explain what this plot is showing.</a:t>
            </a:r>
          </a:p>
        </p:txBody>
      </p:sp>
      <p:graphicFrame>
        <p:nvGraphicFramePr>
          <p:cNvPr id="4" name="Chart 3"/>
          <p:cNvGraphicFramePr/>
          <p:nvPr>
            <p:extLst>
              <p:ext uri="{D42A27DB-BD31-4B8C-83A1-F6EECF244321}">
                <p14:modId xmlns:p14="http://schemas.microsoft.com/office/powerpoint/2010/main" val="649686206"/>
              </p:ext>
            </p:extLst>
          </p:nvPr>
        </p:nvGraphicFramePr>
        <p:xfrm>
          <a:off x="838200" y="2057400"/>
          <a:ext cx="7696200" cy="3048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262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1000"/>
                                        <p:tgtEl>
                                          <p:spTgt spid="3">
                                            <p:txEl>
                                              <p:pRg st="7" end="7"/>
                                            </p:txEl>
                                          </p:spTgt>
                                        </p:tgtEl>
                                      </p:cBhvr>
                                    </p:animEffect>
                                    <p:anim calcmode="lin" valueType="num">
                                      <p:cBhvr>
                                        <p:cTn id="1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24200"/>
            <a:ext cx="7620000" cy="3001963"/>
          </a:xfrm>
        </p:spPr>
        <p:txBody>
          <a:bodyPr>
            <a:normAutofit fontScale="92500" lnSpcReduction="10000"/>
          </a:bodyPr>
          <a:lstStyle/>
          <a:p>
            <a:r>
              <a:rPr lang="en-US" sz="2400" dirty="0"/>
              <a:t>Answer:  In the above graph, one sees that if one doesn’t walk, then one needs medication to get better.   But if one does walk, one doesn’t need medication to get better.  So both independent variables </a:t>
            </a:r>
            <a:r>
              <a:rPr lang="en-US" sz="2400" dirty="0">
                <a:solidFill>
                  <a:srgbClr val="FF0000"/>
                </a:solidFill>
              </a:rPr>
              <a:t>interact</a:t>
            </a:r>
            <a:r>
              <a:rPr lang="en-US" sz="2400" dirty="0"/>
              <a:t> with each other.  We could say that in the “no walk” condition, the medication group does much better in getting a reduction of symptoms of depression, but in the “yes walk” condition, the no medication group does as well as the medication group. </a:t>
            </a:r>
            <a:endParaRPr lang="en-US" sz="2800" dirty="0" smtClean="0"/>
          </a:p>
        </p:txBody>
      </p:sp>
      <p:graphicFrame>
        <p:nvGraphicFramePr>
          <p:cNvPr id="4" name="Chart 3"/>
          <p:cNvGraphicFramePr/>
          <p:nvPr>
            <p:extLst>
              <p:ext uri="{D42A27DB-BD31-4B8C-83A1-F6EECF244321}">
                <p14:modId xmlns:p14="http://schemas.microsoft.com/office/powerpoint/2010/main" val="2089349409"/>
              </p:ext>
            </p:extLst>
          </p:nvPr>
        </p:nvGraphicFramePr>
        <p:xfrm>
          <a:off x="1143000" y="990600"/>
          <a:ext cx="5867400" cy="1981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1867581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24200"/>
            <a:ext cx="7620000" cy="3001963"/>
          </a:xfrm>
        </p:spPr>
        <p:txBody>
          <a:bodyPr>
            <a:normAutofit fontScale="70000" lnSpcReduction="20000"/>
          </a:bodyPr>
          <a:lstStyle/>
          <a:p>
            <a:r>
              <a:rPr lang="en-US" sz="2800" dirty="0"/>
              <a:t>So, here we see that there is </a:t>
            </a:r>
          </a:p>
          <a:p>
            <a:r>
              <a:rPr lang="en-US" sz="2800" dirty="0"/>
              <a:t>(</a:t>
            </a:r>
            <a:r>
              <a:rPr lang="en-US" sz="2800" dirty="0" smtClean="0"/>
              <a:t>1) </a:t>
            </a:r>
            <a:r>
              <a:rPr lang="en-US" sz="2800" dirty="0" smtClean="0">
                <a:solidFill>
                  <a:srgbClr val="FF0000"/>
                </a:solidFill>
              </a:rPr>
              <a:t>A </a:t>
            </a:r>
            <a:r>
              <a:rPr lang="en-US" sz="2800" dirty="0">
                <a:solidFill>
                  <a:srgbClr val="FF0000"/>
                </a:solidFill>
              </a:rPr>
              <a:t>main effect of walking</a:t>
            </a:r>
            <a:r>
              <a:rPr lang="en-US" sz="2800" dirty="0"/>
              <a:t>.  Walking reduces the symptom of depression whether or not the person takes medication.</a:t>
            </a:r>
          </a:p>
          <a:p>
            <a:r>
              <a:rPr lang="en-US" sz="2800" dirty="0"/>
              <a:t>(</a:t>
            </a:r>
            <a:r>
              <a:rPr lang="en-US" sz="2800" dirty="0" smtClean="0"/>
              <a:t>2) </a:t>
            </a:r>
            <a:r>
              <a:rPr lang="en-US" sz="2800" dirty="0" smtClean="0">
                <a:solidFill>
                  <a:srgbClr val="FF0000"/>
                </a:solidFill>
              </a:rPr>
              <a:t>An </a:t>
            </a:r>
            <a:r>
              <a:rPr lang="en-US" sz="2800" dirty="0">
                <a:solidFill>
                  <a:srgbClr val="FF0000"/>
                </a:solidFill>
              </a:rPr>
              <a:t>interaction of walking with medication</a:t>
            </a:r>
            <a:r>
              <a:rPr lang="en-US" sz="2800" dirty="0"/>
              <a:t>.  </a:t>
            </a:r>
            <a:r>
              <a:rPr lang="en-US" sz="2800" dirty="0" smtClean="0"/>
              <a:t/>
            </a:r>
            <a:br>
              <a:rPr lang="en-US" sz="2800" dirty="0" smtClean="0"/>
            </a:br>
            <a:r>
              <a:rPr lang="en-US" sz="2800" dirty="0" smtClean="0"/>
              <a:t>In </a:t>
            </a:r>
            <a:r>
              <a:rPr lang="en-US" sz="2800" dirty="0"/>
              <a:t>the “No walk” condition, taking the medication helps lift the symptoms of depression.  But in the “yes walk” condition, there is no difference between the medication and no medication group in terms of relieving the symptoms of depression.</a:t>
            </a:r>
          </a:p>
          <a:p>
            <a:endParaRPr lang="en-US" sz="2800" dirty="0" smtClean="0"/>
          </a:p>
        </p:txBody>
      </p:sp>
      <p:graphicFrame>
        <p:nvGraphicFramePr>
          <p:cNvPr id="4" name="Chart 3"/>
          <p:cNvGraphicFramePr/>
          <p:nvPr>
            <p:extLst>
              <p:ext uri="{D42A27DB-BD31-4B8C-83A1-F6EECF244321}">
                <p14:modId xmlns:p14="http://schemas.microsoft.com/office/powerpoint/2010/main" val="3927970056"/>
              </p:ext>
            </p:extLst>
          </p:nvPr>
        </p:nvGraphicFramePr>
        <p:xfrm>
          <a:off x="609600" y="685800"/>
          <a:ext cx="7543800" cy="2286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3569288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a:xfrm>
            <a:off x="457200" y="685800"/>
            <a:ext cx="7620000" cy="2514600"/>
          </a:xfrm>
        </p:spPr>
        <p:txBody>
          <a:bodyPr>
            <a:normAutofit/>
          </a:bodyPr>
          <a:lstStyle/>
          <a:p>
            <a:r>
              <a:rPr lang="en-US" sz="2200" dirty="0"/>
              <a:t>Consider the graph below. In some experiments men and women students with similar math backgrounds were given a very difficult math test.  Some subjects were told that there were gender differences on the test, whereas others were told there were no such differences</a:t>
            </a:r>
            <a:r>
              <a:rPr lang="en-US" sz="2200" dirty="0" smtClean="0"/>
              <a:t>.</a:t>
            </a:r>
          </a:p>
        </p:txBody>
      </p:sp>
      <p:graphicFrame>
        <p:nvGraphicFramePr>
          <p:cNvPr id="4" name="Chart 3"/>
          <p:cNvGraphicFramePr/>
          <p:nvPr>
            <p:extLst>
              <p:ext uri="{D42A27DB-BD31-4B8C-83A1-F6EECF244321}">
                <p14:modId xmlns:p14="http://schemas.microsoft.com/office/powerpoint/2010/main" val="1701320747"/>
              </p:ext>
            </p:extLst>
          </p:nvPr>
        </p:nvGraphicFramePr>
        <p:xfrm>
          <a:off x="1219200" y="3048000"/>
          <a:ext cx="5867400" cy="320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6750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a:xfrm>
            <a:off x="533400" y="4419601"/>
            <a:ext cx="7620000" cy="1904999"/>
          </a:xfrm>
        </p:spPr>
        <p:txBody>
          <a:bodyPr>
            <a:normAutofit/>
          </a:bodyPr>
          <a:lstStyle/>
          <a:p>
            <a:r>
              <a:rPr lang="en-US" sz="2200" dirty="0" smtClean="0"/>
              <a:t>What are the two independent variables?</a:t>
            </a:r>
            <a:br>
              <a:rPr lang="en-US" sz="2200" dirty="0" smtClean="0"/>
            </a:br>
            <a:r>
              <a:rPr lang="en-US" sz="2200" dirty="0" smtClean="0"/>
              <a:t>___________________________________________</a:t>
            </a:r>
            <a:endParaRPr lang="en-US" sz="2200" dirty="0"/>
          </a:p>
          <a:p>
            <a:r>
              <a:rPr lang="en-US" sz="2200" dirty="0" smtClean="0"/>
              <a:t>Is there an interaction? If so, describe it.</a:t>
            </a:r>
            <a:br>
              <a:rPr lang="en-US" sz="2200" dirty="0" smtClean="0"/>
            </a:br>
            <a:r>
              <a:rPr lang="en-US" sz="2200" dirty="0" smtClean="0"/>
              <a:t>___________________________________________</a:t>
            </a:r>
          </a:p>
        </p:txBody>
      </p:sp>
      <p:graphicFrame>
        <p:nvGraphicFramePr>
          <p:cNvPr id="5" name="Chart 4"/>
          <p:cNvGraphicFramePr/>
          <p:nvPr>
            <p:extLst>
              <p:ext uri="{D42A27DB-BD31-4B8C-83A1-F6EECF244321}">
                <p14:modId xmlns:p14="http://schemas.microsoft.com/office/powerpoint/2010/main" val="3558746810"/>
              </p:ext>
            </p:extLst>
          </p:nvPr>
        </p:nvGraphicFramePr>
        <p:xfrm>
          <a:off x="609600" y="685800"/>
          <a:ext cx="5867400" cy="320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5332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a:xfrm>
            <a:off x="533400" y="3581401"/>
            <a:ext cx="8229600" cy="2743200"/>
          </a:xfrm>
        </p:spPr>
        <p:txBody>
          <a:bodyPr>
            <a:normAutofit/>
          </a:bodyPr>
          <a:lstStyle/>
          <a:p>
            <a:r>
              <a:rPr lang="en-US" sz="2200" dirty="0">
                <a:solidFill>
                  <a:srgbClr val="FF0000"/>
                </a:solidFill>
              </a:rPr>
              <a:t>What are the two independent </a:t>
            </a:r>
            <a:r>
              <a:rPr lang="en-US" sz="2200" dirty="0" smtClean="0">
                <a:solidFill>
                  <a:srgbClr val="FF0000"/>
                </a:solidFill>
              </a:rPr>
              <a:t>variables?</a:t>
            </a:r>
          </a:p>
          <a:p>
            <a:r>
              <a:rPr lang="en-US" sz="2200" dirty="0" smtClean="0"/>
              <a:t>Independent </a:t>
            </a:r>
            <a:r>
              <a:rPr lang="en-US" sz="2200" dirty="0"/>
              <a:t>variable #1 is </a:t>
            </a:r>
            <a:r>
              <a:rPr lang="en-US" sz="2200" dirty="0">
                <a:solidFill>
                  <a:srgbClr val="FF0000"/>
                </a:solidFill>
              </a:rPr>
              <a:t>gender </a:t>
            </a:r>
            <a:r>
              <a:rPr lang="en-US" sz="2200" dirty="0"/>
              <a:t>(2 levels: men, </a:t>
            </a:r>
            <a:r>
              <a:rPr lang="en-US" sz="2200" dirty="0" smtClean="0"/>
              <a:t>women)</a:t>
            </a:r>
          </a:p>
          <a:p>
            <a:r>
              <a:rPr lang="en-US" sz="2200" dirty="0" smtClean="0"/>
              <a:t>Independent </a:t>
            </a:r>
            <a:r>
              <a:rPr lang="en-US" sz="2200" dirty="0"/>
              <a:t>variable #2 </a:t>
            </a:r>
            <a:r>
              <a:rPr lang="en-US" sz="2200" dirty="0" smtClean="0"/>
              <a:t>is </a:t>
            </a:r>
            <a:r>
              <a:rPr lang="en-US" sz="2200" dirty="0" smtClean="0">
                <a:solidFill>
                  <a:srgbClr val="FF0000"/>
                </a:solidFill>
              </a:rPr>
              <a:t>what </a:t>
            </a:r>
            <a:r>
              <a:rPr lang="en-US" sz="2200" dirty="0">
                <a:solidFill>
                  <a:srgbClr val="FF0000"/>
                </a:solidFill>
              </a:rPr>
              <a:t>they were told about a gender difference</a:t>
            </a:r>
            <a:r>
              <a:rPr lang="en-US" sz="2200" dirty="0"/>
              <a:t>.  </a:t>
            </a:r>
            <a:r>
              <a:rPr lang="en-US" sz="2200" dirty="0" smtClean="0"/>
              <a:t>2 </a:t>
            </a:r>
            <a:r>
              <a:rPr lang="en-US" sz="2200" dirty="0"/>
              <a:t>levels:  </a:t>
            </a:r>
            <a:r>
              <a:rPr lang="en-US" sz="2200" dirty="0" smtClean="0"/>
              <a:t>one </a:t>
            </a:r>
            <a:r>
              <a:rPr lang="en-US" sz="2200" dirty="0"/>
              <a:t>level is where the participants expected a gender difference; </a:t>
            </a:r>
            <a:r>
              <a:rPr lang="en-US" sz="2200" dirty="0" smtClean="0"/>
              <a:t>the </a:t>
            </a:r>
            <a:r>
              <a:rPr lang="en-US" sz="2200" dirty="0"/>
              <a:t>second level is where the participants did not expect a </a:t>
            </a:r>
            <a:r>
              <a:rPr lang="en-US" sz="2200" dirty="0" smtClean="0"/>
              <a:t>gender difference.</a:t>
            </a:r>
          </a:p>
        </p:txBody>
      </p:sp>
      <p:graphicFrame>
        <p:nvGraphicFramePr>
          <p:cNvPr id="5" name="Chart 4"/>
          <p:cNvGraphicFramePr/>
          <p:nvPr>
            <p:extLst>
              <p:ext uri="{D42A27DB-BD31-4B8C-83A1-F6EECF244321}">
                <p14:modId xmlns:p14="http://schemas.microsoft.com/office/powerpoint/2010/main" val="1164674972"/>
              </p:ext>
            </p:extLst>
          </p:nvPr>
        </p:nvGraphicFramePr>
        <p:xfrm>
          <a:off x="609600" y="457200"/>
          <a:ext cx="5867400" cy="320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84786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a:xfrm>
            <a:off x="533400" y="3581401"/>
            <a:ext cx="8229600" cy="2743200"/>
          </a:xfrm>
        </p:spPr>
        <p:txBody>
          <a:bodyPr>
            <a:normAutofit/>
          </a:bodyPr>
          <a:lstStyle/>
          <a:p>
            <a:pPr lvl="0"/>
            <a:r>
              <a:rPr lang="en-US" sz="2400" dirty="0">
                <a:solidFill>
                  <a:srgbClr val="FF0000"/>
                </a:solidFill>
              </a:rPr>
              <a:t>Is there an interaction?  If so, describe it. </a:t>
            </a:r>
            <a:endParaRPr lang="en-US" sz="2400" dirty="0" smtClean="0">
              <a:solidFill>
                <a:srgbClr val="FF0000"/>
              </a:solidFill>
            </a:endParaRPr>
          </a:p>
          <a:p>
            <a:pPr lvl="0"/>
            <a:r>
              <a:rPr lang="en-US" sz="2400" dirty="0" smtClean="0"/>
              <a:t>Yes</a:t>
            </a:r>
            <a:r>
              <a:rPr lang="en-US" sz="2400" dirty="0"/>
              <a:t>, there is an interaction between expectation and gender (i.e., between the two independent variable).  </a:t>
            </a:r>
            <a:r>
              <a:rPr lang="en-US" sz="2400" dirty="0" smtClean="0"/>
              <a:t/>
            </a:r>
            <a:br>
              <a:rPr lang="en-US" sz="2400" dirty="0" smtClean="0"/>
            </a:br>
            <a:r>
              <a:rPr lang="en-US" sz="2400" dirty="0" smtClean="0"/>
              <a:t>By </a:t>
            </a:r>
            <a:r>
              <a:rPr lang="en-US" sz="2400" dirty="0"/>
              <a:t>definition, </a:t>
            </a:r>
            <a:r>
              <a:rPr lang="en-US" sz="2400" u="sng" dirty="0"/>
              <a:t>an interaction is always </a:t>
            </a:r>
            <a:r>
              <a:rPr lang="en-US" sz="2400" u="sng" dirty="0" smtClean="0"/>
              <a:t>between </a:t>
            </a:r>
            <a:r>
              <a:rPr lang="en-US" sz="2400" u="sng" dirty="0"/>
              <a:t>independent variables.</a:t>
            </a:r>
            <a:endParaRPr lang="en-US" sz="2400" dirty="0"/>
          </a:p>
        </p:txBody>
      </p:sp>
      <p:graphicFrame>
        <p:nvGraphicFramePr>
          <p:cNvPr id="5" name="Chart 4"/>
          <p:cNvGraphicFramePr/>
          <p:nvPr>
            <p:extLst>
              <p:ext uri="{D42A27DB-BD31-4B8C-83A1-F6EECF244321}">
                <p14:modId xmlns:p14="http://schemas.microsoft.com/office/powerpoint/2010/main" val="10999535"/>
              </p:ext>
            </p:extLst>
          </p:nvPr>
        </p:nvGraphicFramePr>
        <p:xfrm>
          <a:off x="609600" y="304800"/>
          <a:ext cx="5867400" cy="320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58108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581401"/>
            <a:ext cx="8229600" cy="2743200"/>
          </a:xfrm>
        </p:spPr>
        <p:txBody>
          <a:bodyPr>
            <a:normAutofit fontScale="92500" lnSpcReduction="20000"/>
          </a:bodyPr>
          <a:lstStyle/>
          <a:p>
            <a:pPr lvl="0"/>
            <a:r>
              <a:rPr lang="en-US" sz="2400" dirty="0" smtClean="0">
                <a:solidFill>
                  <a:srgbClr val="FF0000"/>
                </a:solidFill>
              </a:rPr>
              <a:t>Description of the interaction:</a:t>
            </a:r>
          </a:p>
          <a:p>
            <a:pPr marL="342900" indent="-342900">
              <a:buFont typeface="Arial" pitchFamily="34" charset="0"/>
              <a:buChar char="•"/>
            </a:pPr>
            <a:r>
              <a:rPr lang="en-US" sz="2400" dirty="0"/>
              <a:t>When the subjects were told there was no gender differences on the </a:t>
            </a:r>
            <a:r>
              <a:rPr lang="en-US" sz="2400" dirty="0" smtClean="0"/>
              <a:t>test:  men </a:t>
            </a:r>
            <a:r>
              <a:rPr lang="en-US" sz="2400" dirty="0"/>
              <a:t>and women performed equally.  </a:t>
            </a:r>
            <a:endParaRPr lang="en-US" sz="2400" dirty="0" smtClean="0"/>
          </a:p>
          <a:p>
            <a:pPr marL="342900" indent="-342900">
              <a:buFont typeface="Arial" pitchFamily="34" charset="0"/>
              <a:buChar char="•"/>
            </a:pPr>
            <a:r>
              <a:rPr lang="en-US" sz="2400" dirty="0" smtClean="0"/>
              <a:t>When </a:t>
            </a:r>
            <a:r>
              <a:rPr lang="en-US" sz="2400" dirty="0"/>
              <a:t>subjects were led to believe there were gender differences on the </a:t>
            </a:r>
            <a:r>
              <a:rPr lang="en-US" sz="2400" dirty="0" smtClean="0"/>
              <a:t>test: </a:t>
            </a:r>
            <a:r>
              <a:rPr lang="en-US" sz="2400" dirty="0"/>
              <a:t>women scored lower than men. </a:t>
            </a:r>
            <a:endParaRPr lang="en-US" sz="2400" dirty="0" smtClean="0"/>
          </a:p>
          <a:p>
            <a:r>
              <a:rPr lang="en-US" sz="2400" dirty="0" smtClean="0"/>
              <a:t>Presumably</a:t>
            </a:r>
            <a:r>
              <a:rPr lang="en-US" sz="2400" dirty="0"/>
              <a:t>, their added anxiety about the test because of this information led to lowered </a:t>
            </a:r>
            <a:r>
              <a:rPr lang="en-US" sz="2400" dirty="0" smtClean="0"/>
              <a:t>performance.</a:t>
            </a:r>
            <a:endParaRPr lang="en-US" sz="2400" dirty="0"/>
          </a:p>
        </p:txBody>
      </p:sp>
      <p:graphicFrame>
        <p:nvGraphicFramePr>
          <p:cNvPr id="5" name="Chart 4"/>
          <p:cNvGraphicFramePr/>
          <p:nvPr>
            <p:extLst>
              <p:ext uri="{D42A27DB-BD31-4B8C-83A1-F6EECF244321}">
                <p14:modId xmlns:p14="http://schemas.microsoft.com/office/powerpoint/2010/main" val="840004533"/>
              </p:ext>
            </p:extLst>
          </p:nvPr>
        </p:nvGraphicFramePr>
        <p:xfrm>
          <a:off x="609600" y="228600"/>
          <a:ext cx="5867400" cy="320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4961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Custom 1">
      <a:dk1>
        <a:srgbClr val="000000"/>
      </a:dk1>
      <a:lt1>
        <a:srgbClr val="FFFFFF"/>
      </a:lt1>
      <a:dk2>
        <a:srgbClr val="D1282E"/>
      </a:dk2>
      <a:lt2>
        <a:srgbClr val="C8C8B1"/>
      </a:lt2>
      <a:accent1>
        <a:srgbClr val="9C1D22"/>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418</TotalTime>
  <Words>442</Words>
  <Application>Microsoft Office PowerPoint</Application>
  <PresentationFormat>On-screen Show (4:3)</PresentationFormat>
  <Paragraphs>37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 Black</vt:lpstr>
      <vt:lpstr>Calibri</vt:lpstr>
      <vt:lpstr>Essential</vt:lpstr>
      <vt:lpstr>Common Types of Interactions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Student</dc:creator>
  <cp:lastModifiedBy>Admin</cp:lastModifiedBy>
  <cp:revision>84</cp:revision>
  <dcterms:created xsi:type="dcterms:W3CDTF">2012-11-05T21:40:56Z</dcterms:created>
  <dcterms:modified xsi:type="dcterms:W3CDTF">2014-06-16T21:14:45Z</dcterms:modified>
</cp:coreProperties>
</file>