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handoutMasterIdLst>
    <p:handoutMasterId r:id="rId34"/>
  </p:handoutMasterIdLst>
  <p:sldIdLst>
    <p:sldId id="258" r:id="rId2"/>
    <p:sldId id="257" r:id="rId3"/>
    <p:sldId id="273" r:id="rId4"/>
    <p:sldId id="274" r:id="rId5"/>
    <p:sldId id="275"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89" r:id="rId20"/>
    <p:sldId id="290" r:id="rId21"/>
    <p:sldId id="291" r:id="rId22"/>
    <p:sldId id="292" r:id="rId23"/>
    <p:sldId id="293" r:id="rId24"/>
    <p:sldId id="294" r:id="rId25"/>
    <p:sldId id="295" r:id="rId26"/>
    <p:sldId id="296" r:id="rId27"/>
    <p:sldId id="297" r:id="rId28"/>
    <p:sldId id="298" r:id="rId29"/>
    <p:sldId id="299" r:id="rId30"/>
    <p:sldId id="300" r:id="rId31"/>
    <p:sldId id="304" r:id="rId32"/>
    <p:sldId id="303"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3" d="100"/>
          <a:sy n="53" d="100"/>
        </p:scale>
        <p:origin x="-84" y="-3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3C77909-CE49-4BE3-8825-F4A887516598}" type="datetimeFigureOut">
              <a:rPr lang="en-US" smtClean="0"/>
              <a:t>2/15/2016</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78E1D3-EA0A-4448-932E-ECB22744DAD0}" type="slidenum">
              <a:rPr lang="en-US" smtClean="0"/>
              <a:t>‹#›</a:t>
            </a:fld>
            <a:endParaRPr lang="en-US" dirty="0"/>
          </a:p>
        </p:txBody>
      </p:sp>
    </p:spTree>
    <p:extLst>
      <p:ext uri="{BB962C8B-B14F-4D97-AF65-F5344CB8AC3E}">
        <p14:creationId xmlns:p14="http://schemas.microsoft.com/office/powerpoint/2010/main" val="164642465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cap="none" spc="-80" baseline="0">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D8F82F48-BC74-4313-872B-BBC4F09586F4}"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Slide Number Placeholder 7"/>
          <p:cNvSpPr>
            <a:spLocks noGrp="1"/>
          </p:cNvSpPr>
          <p:nvPr>
            <p:ph type="sldNum" sz="quarter" idx="11"/>
          </p:nvPr>
        </p:nvSpPr>
        <p:spPr/>
        <p:txBody>
          <a:bodyPr/>
          <a:lstStyle/>
          <a:p>
            <a:fld id="{D8F82F48-BC74-4313-872B-BBC4F09586F4}"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D8F82F48-BC74-4313-872B-BBC4F09586F4}"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D8F82F48-BC74-4313-872B-BBC4F09586F4}" type="slidenum">
              <a:rPr lang="en-US" smtClean="0"/>
              <a:t>‹#›</a:t>
            </a:fld>
            <a:endParaRPr lang="en-US" dirty="0"/>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5000">
              <a:schemeClr val="accent5">
                <a:lumMod val="40000"/>
                <a:lumOff val="60000"/>
              </a:schemeClr>
            </a:gs>
            <a:gs pos="100000">
              <a:schemeClr val="accent2">
                <a:lumMod val="40000"/>
                <a:lumOff val="60000"/>
              </a:schemeClr>
            </a:gs>
            <a:gs pos="100000">
              <a:schemeClr val="accent1">
                <a:tint val="23500"/>
                <a:satMod val="160000"/>
              </a:schemeClr>
            </a:gs>
          </a:gsLst>
          <a:lin ang="27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8305800" cy="761682"/>
          </a:xfrm>
          <a:prstGeom prst="rect">
            <a:avLst/>
          </a:prstGeom>
        </p:spPr>
        <p:txBody>
          <a:bodyPr vert="horz" lIns="91440" tIns="45720" rIns="91440" bIns="45720" rtlCol="0" anchor="b">
            <a:normAutofit/>
          </a:bodyPr>
          <a:lstStyle/>
          <a:p>
            <a:endParaRPr lang="en-US" dirty="0"/>
          </a:p>
        </p:txBody>
      </p:sp>
      <p:sp>
        <p:nvSpPr>
          <p:cNvPr id="3" name="Text Placeholder 2"/>
          <p:cNvSpPr>
            <a:spLocks noGrp="1"/>
          </p:cNvSpPr>
          <p:nvPr>
            <p:ph type="body" idx="1"/>
          </p:nvPr>
        </p:nvSpPr>
        <p:spPr>
          <a:xfrm>
            <a:off x="457200" y="990600"/>
            <a:ext cx="7620000" cy="5135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D8F82F48-BC74-4313-872B-BBC4F09586F4}" type="slidenum">
              <a:rPr lang="en-US" smtClean="0"/>
              <a:t>‹#›</a:t>
            </a:fld>
            <a:endParaRPr lang="en-US" dirty="0"/>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txStyles>
    <p:titleStyle>
      <a:lvl1pPr algn="l" defTabSz="914400" rtl="0" eaLnBrk="1" latinLnBrk="0" hangingPunct="1">
        <a:spcBef>
          <a:spcPct val="0"/>
        </a:spcBef>
        <a:buNone/>
        <a:defRPr sz="3600" kern="1200" cap="none"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a:t>Between-Subjects </a:t>
            </a:r>
            <a:r>
              <a:rPr lang="en-US" sz="6000" b="1" dirty="0" smtClean="0"/>
              <a:t>Designs</a:t>
            </a:r>
            <a:endParaRPr lang="en-US" sz="6000" dirty="0"/>
          </a:p>
        </p:txBody>
      </p:sp>
      <p:sp>
        <p:nvSpPr>
          <p:cNvPr id="3" name="Subtitle 2"/>
          <p:cNvSpPr>
            <a:spLocks noGrp="1"/>
          </p:cNvSpPr>
          <p:nvPr>
            <p:ph type="subTitle" idx="1"/>
          </p:nvPr>
        </p:nvSpPr>
        <p:spPr>
          <a:xfrm>
            <a:off x="457200" y="4343400"/>
            <a:ext cx="8001000" cy="1295400"/>
          </a:xfrm>
        </p:spPr>
        <p:txBody>
          <a:bodyPr>
            <a:normAutofit fontScale="92500" lnSpcReduction="10000"/>
          </a:bodyPr>
          <a:lstStyle/>
          <a:p>
            <a:r>
              <a:rPr lang="en-US" sz="2400" dirty="0" smtClean="0"/>
              <a:t>Module 7</a:t>
            </a:r>
          </a:p>
          <a:p>
            <a:r>
              <a:rPr lang="en-US" sz="2400" dirty="0"/>
              <a:t>Experimental </a:t>
            </a:r>
            <a:r>
              <a:rPr lang="en-US" sz="2400" dirty="0" smtClean="0"/>
              <a:t>psychology </a:t>
            </a:r>
            <a:br>
              <a:rPr lang="en-US" sz="2400" dirty="0" smtClean="0"/>
            </a:br>
            <a:r>
              <a:rPr lang="en-US" sz="2400" dirty="0" smtClean="0"/>
              <a:t>guided-inquiry learning</a:t>
            </a:r>
          </a:p>
          <a:p>
            <a:endParaRPr lang="en-US" dirty="0" smtClean="0"/>
          </a:p>
          <a:p>
            <a:endParaRPr lang="en-US" dirty="0"/>
          </a:p>
        </p:txBody>
      </p:sp>
      <p:sp>
        <p:nvSpPr>
          <p:cNvPr id="4" name="TextBox 3"/>
          <p:cNvSpPr txBox="1"/>
          <p:nvPr/>
        </p:nvSpPr>
        <p:spPr>
          <a:xfrm>
            <a:off x="505691" y="5928293"/>
            <a:ext cx="7543800" cy="461665"/>
          </a:xfrm>
          <a:prstGeom prst="rect">
            <a:avLst/>
          </a:prstGeom>
          <a:noFill/>
        </p:spPr>
        <p:txBody>
          <a:bodyPr wrap="square" rtlCol="0">
            <a:spAutoFit/>
          </a:bodyPr>
          <a:lstStyle/>
          <a:p>
            <a:r>
              <a:rPr lang="en-US" sz="1200" dirty="0" smtClean="0"/>
              <a:t>Module 7: Between-Subjects Designs</a:t>
            </a:r>
          </a:p>
          <a:p>
            <a:r>
              <a:rPr lang="en-US" sz="1200" dirty="0" smtClean="0"/>
              <a:t>©2012, </a:t>
            </a:r>
            <a:r>
              <a:rPr lang="de-DE" sz="1200" dirty="0" smtClean="0"/>
              <a:t>Dr. A. Geliebter &amp; Dr. B. Rumain, Touro College &amp; University System</a:t>
            </a:r>
            <a:endParaRPr lang="en-US" sz="1200" dirty="0"/>
          </a:p>
        </p:txBody>
      </p:sp>
    </p:spTree>
    <p:extLst>
      <p:ext uri="{BB962C8B-B14F-4D97-AF65-F5344CB8AC3E}">
        <p14:creationId xmlns:p14="http://schemas.microsoft.com/office/powerpoint/2010/main" val="36172538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7620000" cy="5668963"/>
          </a:xfrm>
        </p:spPr>
        <p:txBody>
          <a:bodyPr>
            <a:normAutofit/>
          </a:bodyPr>
          <a:lstStyle/>
          <a:p>
            <a:r>
              <a:rPr lang="en-US" sz="2800" dirty="0" smtClean="0">
                <a:solidFill>
                  <a:schemeClr val="accent1"/>
                </a:solidFill>
              </a:rPr>
              <a:t>(2) Let’s say we have 2 treatment groups: 750mg and placebo (0mg). How would you decide which patient is placed in which of the 2 treatment groups?</a:t>
            </a:r>
          </a:p>
          <a:p>
            <a:r>
              <a:rPr lang="en-US" sz="2800" dirty="0" smtClean="0"/>
              <a:t>You would </a:t>
            </a:r>
            <a:r>
              <a:rPr lang="en-US" sz="2800" dirty="0" smtClean="0">
                <a:solidFill>
                  <a:schemeClr val="tx2"/>
                </a:solidFill>
              </a:rPr>
              <a:t>not use any forethought</a:t>
            </a:r>
            <a:r>
              <a:rPr lang="en-US" sz="2800" dirty="0" smtClean="0"/>
              <a:t> in deciding which subject goes into which group. You just assign each subject randomly.</a:t>
            </a:r>
          </a:p>
        </p:txBody>
      </p:sp>
    </p:spTree>
    <p:extLst>
      <p:ext uri="{BB962C8B-B14F-4D97-AF65-F5344CB8AC3E}">
        <p14:creationId xmlns:p14="http://schemas.microsoft.com/office/powerpoint/2010/main" val="602907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7620000" cy="5592763"/>
          </a:xfrm>
        </p:spPr>
        <p:txBody>
          <a:bodyPr>
            <a:normAutofit/>
          </a:bodyPr>
          <a:lstStyle/>
          <a:p>
            <a:r>
              <a:rPr lang="en-US" sz="2800" dirty="0"/>
              <a:t>In order for our experiment to be a true experiment, we must use </a:t>
            </a:r>
            <a:r>
              <a:rPr lang="en-US" sz="2800" u="sng" dirty="0"/>
              <a:t>random assignment</a:t>
            </a:r>
            <a:r>
              <a:rPr lang="en-US" sz="2800" dirty="0"/>
              <a:t> in assigning our subject to the various treatment conditions. </a:t>
            </a:r>
            <a:endParaRPr lang="en-US" sz="2800" dirty="0" smtClean="0"/>
          </a:p>
          <a:p>
            <a:r>
              <a:rPr lang="en-US" sz="2800" dirty="0" smtClean="0"/>
              <a:t>Here </a:t>
            </a:r>
            <a:r>
              <a:rPr lang="en-US" sz="2800" dirty="0"/>
              <a:t>we have 2 treatment conditions: the Experimental Group and the Control Group. </a:t>
            </a:r>
            <a:endParaRPr lang="en-US" sz="2800" dirty="0" smtClean="0"/>
          </a:p>
          <a:p>
            <a:endParaRPr lang="en-US" sz="2800" dirty="0" smtClean="0"/>
          </a:p>
          <a:p>
            <a:r>
              <a:rPr lang="en-US" sz="2800" dirty="0" smtClean="0">
                <a:solidFill>
                  <a:schemeClr val="accent1"/>
                </a:solidFill>
              </a:rPr>
              <a:t>How do you do the random assignment?</a:t>
            </a:r>
            <a:endParaRPr lang="en-US" sz="2800" dirty="0">
              <a:solidFill>
                <a:schemeClr val="accent1"/>
              </a:solidFill>
            </a:endParaRPr>
          </a:p>
        </p:txBody>
      </p:sp>
    </p:spTree>
    <p:extLst>
      <p:ext uri="{BB962C8B-B14F-4D97-AF65-F5344CB8AC3E}">
        <p14:creationId xmlns:p14="http://schemas.microsoft.com/office/powerpoint/2010/main" val="1472096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7620000" cy="5592763"/>
          </a:xfrm>
        </p:spPr>
        <p:txBody>
          <a:bodyPr>
            <a:normAutofit/>
          </a:bodyPr>
          <a:lstStyle/>
          <a:p>
            <a:r>
              <a:rPr lang="en-US" sz="2800" dirty="0"/>
              <a:t>The way to do this is to think of all the patients arranged in a list alphabetically. </a:t>
            </a:r>
            <a:endParaRPr lang="en-US" sz="2800" dirty="0">
              <a:solidFill>
                <a:schemeClr val="accent3"/>
              </a:solidFill>
            </a:endParaRPr>
          </a:p>
          <a:p>
            <a:r>
              <a:rPr lang="en-US" sz="2800" dirty="0" smtClean="0"/>
              <a:t>Then </a:t>
            </a:r>
            <a:r>
              <a:rPr lang="en-US" sz="2800" dirty="0"/>
              <a:t>you go down the list assigning each one a random number. We can then assign patients to “groups” using </a:t>
            </a:r>
            <a:r>
              <a:rPr lang="en-US" sz="2800" dirty="0" smtClean="0"/>
              <a:t>a </a:t>
            </a:r>
            <a:r>
              <a:rPr lang="en-US" sz="2800" dirty="0"/>
              <a:t>table of random numbers </a:t>
            </a:r>
            <a:r>
              <a:rPr lang="en-US" sz="2800" dirty="0" smtClean="0"/>
              <a:t>like the one below. </a:t>
            </a:r>
          </a:p>
        </p:txBody>
      </p:sp>
      <p:pic>
        <p:nvPicPr>
          <p:cNvPr id="1026" name="Picture 2" descr="C:\Users\user\Desktop\miriamgu\_nsf\final-uploadToBlackboard\Psych Lab 2013b\Psych Lab\numb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4114800"/>
            <a:ext cx="7251192"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3209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1026"/>
                                        </p:tgtEl>
                                        <p:attrNameLst>
                                          <p:attrName>style.visibility</p:attrName>
                                        </p:attrNameLst>
                                      </p:cBhvr>
                                      <p:to>
                                        <p:strVal val="visible"/>
                                      </p:to>
                                    </p:set>
                                    <p:anim calcmode="lin" valueType="num">
                                      <p:cBhvr>
                                        <p:cTn id="21" dur="500" fill="hold"/>
                                        <p:tgtEl>
                                          <p:spTgt spid="1026"/>
                                        </p:tgtEl>
                                        <p:attrNameLst>
                                          <p:attrName>ppt_w</p:attrName>
                                        </p:attrNameLst>
                                      </p:cBhvr>
                                      <p:tavLst>
                                        <p:tav tm="0">
                                          <p:val>
                                            <p:fltVal val="0"/>
                                          </p:val>
                                        </p:tav>
                                        <p:tav tm="100000">
                                          <p:val>
                                            <p:strVal val="#ppt_w"/>
                                          </p:val>
                                        </p:tav>
                                      </p:tavLst>
                                    </p:anim>
                                    <p:anim calcmode="lin" valueType="num">
                                      <p:cBhvr>
                                        <p:cTn id="22" dur="500" fill="hold"/>
                                        <p:tgtEl>
                                          <p:spTgt spid="1026"/>
                                        </p:tgtEl>
                                        <p:attrNameLst>
                                          <p:attrName>ppt_h</p:attrName>
                                        </p:attrNameLst>
                                      </p:cBhvr>
                                      <p:tavLst>
                                        <p:tav tm="0">
                                          <p:val>
                                            <p:fltVal val="0"/>
                                          </p:val>
                                        </p:tav>
                                        <p:tav tm="100000">
                                          <p:val>
                                            <p:strVal val="#ppt_h"/>
                                          </p:val>
                                        </p:tav>
                                      </p:tavLst>
                                    </p:anim>
                                    <p:animEffect transition="in" filter="fade">
                                      <p:cBhvr>
                                        <p:cTn id="23"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7620000" cy="5592763"/>
          </a:xfrm>
        </p:spPr>
        <p:txBody>
          <a:bodyPr>
            <a:normAutofit/>
          </a:bodyPr>
          <a:lstStyle/>
          <a:p>
            <a:r>
              <a:rPr lang="en-US" sz="2800" dirty="0"/>
              <a:t>As we go down the list of patients, we can use the following assignment rule: </a:t>
            </a:r>
            <a:endParaRPr lang="en-US" sz="2800" dirty="0" smtClean="0"/>
          </a:p>
          <a:p>
            <a:r>
              <a:rPr lang="en-US" sz="2800" dirty="0" smtClean="0"/>
              <a:t>If </a:t>
            </a:r>
            <a:r>
              <a:rPr lang="en-US" sz="2800" dirty="0"/>
              <a:t>the random number is even, then the student is assigned to the Experimental Group, the 750 mg. condition</a:t>
            </a:r>
            <a:r>
              <a:rPr lang="en-US" sz="2800" dirty="0" smtClean="0"/>
              <a:t>;</a:t>
            </a:r>
          </a:p>
          <a:p>
            <a:r>
              <a:rPr lang="en-US" sz="2800" dirty="0" smtClean="0"/>
              <a:t>and if </a:t>
            </a:r>
            <a:r>
              <a:rPr lang="en-US" sz="2800" dirty="0"/>
              <a:t>the number is odd, the patient is assigned to the Control Group, the placebo group. </a:t>
            </a:r>
          </a:p>
        </p:txBody>
      </p:sp>
    </p:spTree>
    <p:extLst>
      <p:ext uri="{BB962C8B-B14F-4D97-AF65-F5344CB8AC3E}">
        <p14:creationId xmlns:p14="http://schemas.microsoft.com/office/powerpoint/2010/main" val="2974557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7620000" cy="5135563"/>
          </a:xfrm>
        </p:spPr>
        <p:txBody>
          <a:bodyPr>
            <a:normAutofit/>
          </a:bodyPr>
          <a:lstStyle/>
          <a:p>
            <a:r>
              <a:rPr lang="en-US" sz="2800" dirty="0"/>
              <a:t>You would do this in the following manner</a:t>
            </a:r>
            <a:r>
              <a:rPr lang="en-US" sz="2800" dirty="0" smtClean="0"/>
              <a:t>:</a:t>
            </a:r>
          </a:p>
          <a:p>
            <a:endParaRPr lang="en-US" sz="2800" dirty="0"/>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3504" t="37255" r="53207" b="30392"/>
          <a:stretch/>
        </p:blipFill>
        <p:spPr bwMode="auto">
          <a:xfrm>
            <a:off x="609600" y="2133600"/>
            <a:ext cx="7530354"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3616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6" presetClass="entr" presetSubtype="16" fill="hold" nodeType="afterEffect">
                                  <p:stCondLst>
                                    <p:cond delay="0"/>
                                  </p:stCondLst>
                                  <p:childTnLst>
                                    <p:set>
                                      <p:cBhvr>
                                        <p:cTn id="12" dur="1" fill="hold">
                                          <p:stCondLst>
                                            <p:cond delay="0"/>
                                          </p:stCondLst>
                                        </p:cTn>
                                        <p:tgtEl>
                                          <p:spTgt spid="2050"/>
                                        </p:tgtEl>
                                        <p:attrNameLst>
                                          <p:attrName>style.visibility</p:attrName>
                                        </p:attrNameLst>
                                      </p:cBhvr>
                                      <p:to>
                                        <p:strVal val="visible"/>
                                      </p:to>
                                    </p:set>
                                    <p:animEffect transition="in" filter="circle(in)">
                                      <p:cBhvr>
                                        <p:cTn id="13"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7315200" cy="5821363"/>
          </a:xfrm>
        </p:spPr>
        <p:txBody>
          <a:bodyPr>
            <a:normAutofit/>
          </a:bodyPr>
          <a:lstStyle/>
          <a:p>
            <a:r>
              <a:rPr lang="en-US" sz="2800" i="1" dirty="0">
                <a:solidFill>
                  <a:schemeClr val="accent3"/>
                </a:solidFill>
              </a:rPr>
              <a:t>Did you know? </a:t>
            </a:r>
            <a:r>
              <a:rPr lang="en-US" sz="2800" dirty="0"/>
              <a:t/>
            </a:r>
            <a:br>
              <a:rPr lang="en-US" sz="2800" dirty="0"/>
            </a:br>
            <a:r>
              <a:rPr lang="en-US" sz="2800" dirty="0"/>
              <a:t>Microsoft Excel has a function to produce random numbers and you can use that function to generate your random numbers as well. </a:t>
            </a:r>
          </a:p>
          <a:p>
            <a:r>
              <a:rPr lang="en-US" sz="2800" dirty="0"/>
              <a:t>Remember, the only time we can say variable A (independent variable) </a:t>
            </a:r>
            <a:r>
              <a:rPr lang="en-US" sz="2800" u="sng" dirty="0"/>
              <a:t>causes</a:t>
            </a:r>
            <a:r>
              <a:rPr lang="en-US" sz="2800" dirty="0"/>
              <a:t> variable B (dependent variable) is when we have set up a "true" experiment. By definition, a true experiment is an experiment where we </a:t>
            </a:r>
            <a:r>
              <a:rPr lang="en-US" sz="2800" dirty="0">
                <a:solidFill>
                  <a:schemeClr val="tx2"/>
                </a:solidFill>
              </a:rPr>
              <a:t>randomly assign </a:t>
            </a:r>
            <a:r>
              <a:rPr lang="en-US" sz="2800" dirty="0"/>
              <a:t>Subjects to the level of variable A. </a:t>
            </a:r>
            <a:br>
              <a:rPr lang="en-US" sz="2800" dirty="0"/>
            </a:br>
            <a:endParaRPr lang="en-US" sz="2800" dirty="0"/>
          </a:p>
        </p:txBody>
      </p:sp>
      <p:pic>
        <p:nvPicPr>
          <p:cNvPr id="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6600" y="5105400"/>
            <a:ext cx="1752600" cy="147812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133834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26" presetClass="entr" presetSubtype="0" fill="hold" nodeType="after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down)">
                                      <p:cBhvr>
                                        <p:cTn id="20" dur="580">
                                          <p:stCondLst>
                                            <p:cond delay="0"/>
                                          </p:stCondLst>
                                        </p:cTn>
                                        <p:tgtEl>
                                          <p:spTgt spid="6"/>
                                        </p:tgtEl>
                                      </p:cBhvr>
                                    </p:animEffect>
                                    <p:anim calcmode="lin" valueType="num">
                                      <p:cBhvr>
                                        <p:cTn id="21"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2"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3"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4"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5"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6" dur="26">
                                          <p:stCondLst>
                                            <p:cond delay="650"/>
                                          </p:stCondLst>
                                        </p:cTn>
                                        <p:tgtEl>
                                          <p:spTgt spid="6"/>
                                        </p:tgtEl>
                                      </p:cBhvr>
                                      <p:to x="100000" y="60000"/>
                                    </p:animScale>
                                    <p:animScale>
                                      <p:cBhvr>
                                        <p:cTn id="27" dur="166" decel="50000">
                                          <p:stCondLst>
                                            <p:cond delay="676"/>
                                          </p:stCondLst>
                                        </p:cTn>
                                        <p:tgtEl>
                                          <p:spTgt spid="6"/>
                                        </p:tgtEl>
                                      </p:cBhvr>
                                      <p:to x="100000" y="100000"/>
                                    </p:animScale>
                                    <p:animScale>
                                      <p:cBhvr>
                                        <p:cTn id="28" dur="26">
                                          <p:stCondLst>
                                            <p:cond delay="1312"/>
                                          </p:stCondLst>
                                        </p:cTn>
                                        <p:tgtEl>
                                          <p:spTgt spid="6"/>
                                        </p:tgtEl>
                                      </p:cBhvr>
                                      <p:to x="100000" y="80000"/>
                                    </p:animScale>
                                    <p:animScale>
                                      <p:cBhvr>
                                        <p:cTn id="29" dur="166" decel="50000">
                                          <p:stCondLst>
                                            <p:cond delay="1338"/>
                                          </p:stCondLst>
                                        </p:cTn>
                                        <p:tgtEl>
                                          <p:spTgt spid="6"/>
                                        </p:tgtEl>
                                      </p:cBhvr>
                                      <p:to x="100000" y="100000"/>
                                    </p:animScale>
                                    <p:animScale>
                                      <p:cBhvr>
                                        <p:cTn id="30" dur="26">
                                          <p:stCondLst>
                                            <p:cond delay="1642"/>
                                          </p:stCondLst>
                                        </p:cTn>
                                        <p:tgtEl>
                                          <p:spTgt spid="6"/>
                                        </p:tgtEl>
                                      </p:cBhvr>
                                      <p:to x="100000" y="90000"/>
                                    </p:animScale>
                                    <p:animScale>
                                      <p:cBhvr>
                                        <p:cTn id="31" dur="166" decel="50000">
                                          <p:stCondLst>
                                            <p:cond delay="1668"/>
                                          </p:stCondLst>
                                        </p:cTn>
                                        <p:tgtEl>
                                          <p:spTgt spid="6"/>
                                        </p:tgtEl>
                                      </p:cBhvr>
                                      <p:to x="100000" y="100000"/>
                                    </p:animScale>
                                    <p:animScale>
                                      <p:cBhvr>
                                        <p:cTn id="32" dur="26">
                                          <p:stCondLst>
                                            <p:cond delay="1808"/>
                                          </p:stCondLst>
                                        </p:cTn>
                                        <p:tgtEl>
                                          <p:spTgt spid="6"/>
                                        </p:tgtEl>
                                      </p:cBhvr>
                                      <p:to x="100000" y="95000"/>
                                    </p:animScale>
                                    <p:animScale>
                                      <p:cBhvr>
                                        <p:cTn id="33"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077200" cy="5135563"/>
          </a:xfrm>
        </p:spPr>
        <p:txBody>
          <a:bodyPr>
            <a:normAutofit/>
          </a:bodyPr>
          <a:lstStyle/>
          <a:p>
            <a:r>
              <a:rPr lang="en-US" sz="2800" dirty="0">
                <a:solidFill>
                  <a:schemeClr val="tx2"/>
                </a:solidFill>
              </a:rPr>
              <a:t>What is “random selection” and how does it differ from “random assignment</a:t>
            </a:r>
            <a:r>
              <a:rPr lang="en-US" sz="2800" dirty="0" smtClean="0">
                <a:solidFill>
                  <a:schemeClr val="tx2"/>
                </a:solidFill>
              </a:rPr>
              <a:t>”?</a:t>
            </a:r>
          </a:p>
          <a:p>
            <a:r>
              <a:rPr lang="en-US" sz="2800" dirty="0"/>
              <a:t>A term that is sometimes confused with random assignment is </a:t>
            </a:r>
            <a:r>
              <a:rPr lang="en-US" sz="2800" dirty="0">
                <a:solidFill>
                  <a:schemeClr val="accent3"/>
                </a:solidFill>
              </a:rPr>
              <a:t>random selection</a:t>
            </a:r>
            <a:r>
              <a:rPr lang="en-US" sz="2800" dirty="0"/>
              <a:t>. Random selection means that each member of a population has an </a:t>
            </a:r>
            <a:r>
              <a:rPr lang="en-US" sz="2800" dirty="0">
                <a:solidFill>
                  <a:schemeClr val="accent3"/>
                </a:solidFill>
              </a:rPr>
              <a:t>equal chance of being selected as a participant </a:t>
            </a:r>
            <a:r>
              <a:rPr lang="en-US" sz="2800" dirty="0"/>
              <a:t>in the study to be part of your sample. Also, since each selection is independent of other selections, choosing one person doesn’t affect another person’s chances of being selected. </a:t>
            </a:r>
          </a:p>
        </p:txBody>
      </p:sp>
      <p:sp>
        <p:nvSpPr>
          <p:cNvPr id="5" name="Title 4"/>
          <p:cNvSpPr>
            <a:spLocks noGrp="1"/>
          </p:cNvSpPr>
          <p:nvPr>
            <p:ph type="title"/>
          </p:nvPr>
        </p:nvSpPr>
        <p:spPr>
          <a:xfrm>
            <a:off x="457200" y="381000"/>
            <a:ext cx="8305800" cy="761682"/>
          </a:xfrm>
        </p:spPr>
        <p:txBody>
          <a:bodyPr>
            <a:normAutofit fontScale="90000"/>
          </a:bodyPr>
          <a:lstStyle/>
          <a:p>
            <a:r>
              <a:rPr lang="en-US" b="1" dirty="0"/>
              <a:t>Random </a:t>
            </a:r>
            <a:r>
              <a:rPr lang="en-US" b="1" dirty="0" smtClean="0"/>
              <a:t>Selection vs. </a:t>
            </a:r>
            <a:br>
              <a:rPr lang="en-US" b="1" dirty="0" smtClean="0"/>
            </a:br>
            <a:r>
              <a:rPr lang="en-US" b="1" dirty="0" smtClean="0"/>
              <a:t>Random Assignment</a:t>
            </a:r>
            <a:r>
              <a:rPr lang="en-US" dirty="0" smtClean="0"/>
              <a:t> </a:t>
            </a:r>
            <a:endParaRPr lang="en-US" dirty="0"/>
          </a:p>
        </p:txBody>
      </p:sp>
    </p:spTree>
    <p:extLst>
      <p:ext uri="{BB962C8B-B14F-4D97-AF65-F5344CB8AC3E}">
        <p14:creationId xmlns:p14="http://schemas.microsoft.com/office/powerpoint/2010/main" val="1075274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077200" cy="5668963"/>
          </a:xfrm>
        </p:spPr>
        <p:txBody>
          <a:bodyPr>
            <a:normAutofit lnSpcReduction="10000"/>
          </a:bodyPr>
          <a:lstStyle/>
          <a:p>
            <a:r>
              <a:rPr lang="en-US" sz="2800" dirty="0"/>
              <a:t>So, whereas “</a:t>
            </a:r>
            <a:r>
              <a:rPr lang="en-US" sz="2800" dirty="0">
                <a:solidFill>
                  <a:schemeClr val="tx2"/>
                </a:solidFill>
              </a:rPr>
              <a:t>random assignment</a:t>
            </a:r>
            <a:r>
              <a:rPr lang="en-US" sz="2800" dirty="0"/>
              <a:t>” refers to </a:t>
            </a:r>
            <a:r>
              <a:rPr lang="en-US" sz="2800" dirty="0">
                <a:solidFill>
                  <a:schemeClr val="tx2"/>
                </a:solidFill>
              </a:rPr>
              <a:t>randomly assigning your subjects to conditions once you’ve selected a sample of subjects</a:t>
            </a:r>
            <a:r>
              <a:rPr lang="en-US" sz="2800" dirty="0"/>
              <a:t>, “</a:t>
            </a:r>
            <a:r>
              <a:rPr lang="en-US" sz="2800" dirty="0">
                <a:solidFill>
                  <a:schemeClr val="accent3"/>
                </a:solidFill>
              </a:rPr>
              <a:t>random selection</a:t>
            </a:r>
            <a:r>
              <a:rPr lang="en-US" sz="2800" dirty="0"/>
              <a:t>” refers to the fact that the way you come up with your sample of subjects in the first place when you’re </a:t>
            </a:r>
            <a:r>
              <a:rPr lang="en-US" sz="2800" dirty="0">
                <a:solidFill>
                  <a:schemeClr val="accent3"/>
                </a:solidFill>
              </a:rPr>
              <a:t>selecting them from the population at large must be done in a random fashion as well</a:t>
            </a:r>
            <a:r>
              <a:rPr lang="en-US" sz="2800" dirty="0"/>
              <a:t>. </a:t>
            </a:r>
            <a:endParaRPr lang="en-US" sz="2800" dirty="0" smtClean="0"/>
          </a:p>
          <a:p>
            <a:r>
              <a:rPr lang="en-US" sz="2800" dirty="0" smtClean="0"/>
              <a:t>So</a:t>
            </a:r>
            <a:r>
              <a:rPr lang="en-US" sz="2800" dirty="0"/>
              <a:t>, if we select a group of 9-year-olds to be in our study, what we are saying with random selection is that the sample of 9-year-olds we’ve selected is representative of all 9-year-olds.</a:t>
            </a:r>
          </a:p>
        </p:txBody>
      </p:sp>
    </p:spTree>
    <p:extLst>
      <p:ext uri="{BB962C8B-B14F-4D97-AF65-F5344CB8AC3E}">
        <p14:creationId xmlns:p14="http://schemas.microsoft.com/office/powerpoint/2010/main" val="1895054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077200" cy="5135563"/>
          </a:xfrm>
        </p:spPr>
        <p:txBody>
          <a:bodyPr>
            <a:normAutofit/>
          </a:bodyPr>
          <a:lstStyle/>
          <a:p>
            <a:r>
              <a:rPr lang="en-US" sz="2800" dirty="0">
                <a:solidFill>
                  <a:schemeClr val="accent3"/>
                </a:solidFill>
              </a:rPr>
              <a:t>What is a “subject variable</a:t>
            </a:r>
            <a:r>
              <a:rPr lang="en-US" sz="2800" dirty="0" smtClean="0">
                <a:solidFill>
                  <a:schemeClr val="accent3"/>
                </a:solidFill>
              </a:rPr>
              <a:t>”?</a:t>
            </a:r>
          </a:p>
          <a:p>
            <a:r>
              <a:rPr lang="en-US" sz="2800" dirty="0" smtClean="0"/>
              <a:t>Sometimes</a:t>
            </a:r>
            <a:r>
              <a:rPr lang="en-US" sz="2800" dirty="0"/>
              <a:t>, instead of an independent variable, what we have is </a:t>
            </a:r>
            <a:r>
              <a:rPr lang="en-US" sz="2800" dirty="0" smtClean="0"/>
              <a:t>known </a:t>
            </a:r>
            <a:r>
              <a:rPr lang="en-US" sz="2800" dirty="0"/>
              <a:t>as a subject variable. A </a:t>
            </a:r>
            <a:r>
              <a:rPr lang="en-US" sz="2800" dirty="0">
                <a:solidFill>
                  <a:schemeClr val="tx2"/>
                </a:solidFill>
              </a:rPr>
              <a:t>subject variable</a:t>
            </a:r>
            <a:r>
              <a:rPr lang="en-US" sz="2800" dirty="0"/>
              <a:t>, also called a </a:t>
            </a:r>
            <a:r>
              <a:rPr lang="en-US" sz="2800" dirty="0">
                <a:solidFill>
                  <a:schemeClr val="tx2"/>
                </a:solidFill>
              </a:rPr>
              <a:t>participant variable</a:t>
            </a:r>
            <a:r>
              <a:rPr lang="en-US" sz="2800" dirty="0"/>
              <a:t>, is a variable of a subject, such as age, gender, race, ethnic group whose effect we are interested </a:t>
            </a:r>
            <a:r>
              <a:rPr lang="en-US" sz="2800" dirty="0" smtClean="0"/>
              <a:t>in, </a:t>
            </a:r>
            <a:r>
              <a:rPr lang="en-US" sz="2800" dirty="0"/>
              <a:t>but it is not a true independent variable in that we cannot experimentally manipulate it and we cannot assign a subject to a group having a particular subject variable.</a:t>
            </a:r>
            <a:endParaRPr lang="en-US" sz="2800" dirty="0" smtClean="0">
              <a:solidFill>
                <a:schemeClr val="accent3"/>
              </a:solidFill>
            </a:endParaRPr>
          </a:p>
          <a:p>
            <a:endParaRPr lang="en-US" sz="2800" dirty="0"/>
          </a:p>
        </p:txBody>
      </p:sp>
      <p:sp>
        <p:nvSpPr>
          <p:cNvPr id="5" name="Title 4"/>
          <p:cNvSpPr>
            <a:spLocks noGrp="1"/>
          </p:cNvSpPr>
          <p:nvPr>
            <p:ph type="title"/>
          </p:nvPr>
        </p:nvSpPr>
        <p:spPr>
          <a:xfrm>
            <a:off x="457200" y="381000"/>
            <a:ext cx="8305800" cy="761682"/>
          </a:xfrm>
        </p:spPr>
        <p:txBody>
          <a:bodyPr>
            <a:normAutofit/>
          </a:bodyPr>
          <a:lstStyle/>
          <a:p>
            <a:r>
              <a:rPr lang="en-US" b="1" dirty="0" smtClean="0"/>
              <a:t>Subject Variables</a:t>
            </a:r>
            <a:endParaRPr lang="en-US" dirty="0"/>
          </a:p>
        </p:txBody>
      </p:sp>
    </p:spTree>
    <p:extLst>
      <p:ext uri="{BB962C8B-B14F-4D97-AF65-F5344CB8AC3E}">
        <p14:creationId xmlns:p14="http://schemas.microsoft.com/office/powerpoint/2010/main" val="2082692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077200" cy="5897563"/>
          </a:xfrm>
        </p:spPr>
        <p:txBody>
          <a:bodyPr>
            <a:normAutofit/>
          </a:bodyPr>
          <a:lstStyle/>
          <a:p>
            <a:r>
              <a:rPr lang="en-US" sz="2800" dirty="0"/>
              <a:t>For instance, suppose in our study of Elate above, we have reason to believe that Elate would work better for younger </a:t>
            </a:r>
            <a:r>
              <a:rPr lang="en-US" sz="2800" dirty="0" smtClean="0"/>
              <a:t>subjects </a:t>
            </a:r>
            <a:r>
              <a:rPr lang="en-US" sz="2800" dirty="0"/>
              <a:t>than for older ones. And, let’s say we have 2 treatment groups, 750mg and 0 mg (2 levels of the independent variable of dosage). </a:t>
            </a:r>
            <a:endParaRPr lang="en-US" sz="2800" dirty="0" smtClean="0"/>
          </a:p>
          <a:p>
            <a:r>
              <a:rPr lang="en-US" sz="2800" dirty="0" smtClean="0"/>
              <a:t>Now </a:t>
            </a:r>
            <a:r>
              <a:rPr lang="en-US" sz="2800" dirty="0"/>
              <a:t>we want to see the effect of age: </a:t>
            </a:r>
            <a:r>
              <a:rPr lang="en-US" sz="2800" dirty="0" smtClean="0"/>
              <a:t/>
            </a:r>
            <a:br>
              <a:rPr lang="en-US" sz="2800" dirty="0" smtClean="0"/>
            </a:br>
            <a:r>
              <a:rPr lang="en-US" sz="2800" dirty="0" smtClean="0"/>
              <a:t>We </a:t>
            </a:r>
            <a:r>
              <a:rPr lang="en-US" sz="2800" dirty="0"/>
              <a:t>can divide our subjects into 2 groups: people in their 20s-30s, and people in their 40s-50s. Then </a:t>
            </a:r>
            <a:r>
              <a:rPr lang="en-US" sz="2800" dirty="0">
                <a:solidFill>
                  <a:schemeClr val="tx2"/>
                </a:solidFill>
              </a:rPr>
              <a:t>age</a:t>
            </a:r>
            <a:r>
              <a:rPr lang="en-US" sz="2800" dirty="0"/>
              <a:t> would be a subject variable because it </a:t>
            </a:r>
            <a:r>
              <a:rPr lang="en-US" sz="2800" dirty="0">
                <a:solidFill>
                  <a:schemeClr val="tx2"/>
                </a:solidFill>
              </a:rPr>
              <a:t>cannot be manipulated </a:t>
            </a:r>
            <a:r>
              <a:rPr lang="en-US" sz="2800" dirty="0"/>
              <a:t>and it is </a:t>
            </a:r>
            <a:r>
              <a:rPr lang="en-US" sz="2800" dirty="0">
                <a:solidFill>
                  <a:schemeClr val="tx2"/>
                </a:solidFill>
              </a:rPr>
              <a:t>not assignable</a:t>
            </a:r>
            <a:r>
              <a:rPr lang="en-US" sz="2800" dirty="0"/>
              <a:t>. </a:t>
            </a:r>
          </a:p>
        </p:txBody>
      </p:sp>
    </p:spTree>
    <p:extLst>
      <p:ext uri="{BB962C8B-B14F-4D97-AF65-F5344CB8AC3E}">
        <p14:creationId xmlns:p14="http://schemas.microsoft.com/office/powerpoint/2010/main" val="3266291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a:t>The procedure where participants are </a:t>
            </a:r>
            <a:r>
              <a:rPr lang="en-US" sz="2800" dirty="0">
                <a:solidFill>
                  <a:srgbClr val="FF0000"/>
                </a:solidFill>
              </a:rPr>
              <a:t>randomly assigned </a:t>
            </a:r>
            <a:r>
              <a:rPr lang="en-US" sz="2800" dirty="0"/>
              <a:t>to the various conditions so that each subject participates in </a:t>
            </a:r>
            <a:r>
              <a:rPr lang="en-US" sz="2800" u="sng" dirty="0"/>
              <a:t>one and only one condition</a:t>
            </a:r>
            <a:r>
              <a:rPr lang="en-US" sz="2800" dirty="0"/>
              <a:t> is called a </a:t>
            </a:r>
            <a:r>
              <a:rPr lang="en-US" sz="2800" dirty="0">
                <a:solidFill>
                  <a:schemeClr val="accent3"/>
                </a:solidFill>
              </a:rPr>
              <a:t>between-subjects design </a:t>
            </a:r>
            <a:r>
              <a:rPr lang="en-US" sz="2800" dirty="0"/>
              <a:t>or </a:t>
            </a:r>
            <a:r>
              <a:rPr lang="en-US" sz="2800" dirty="0">
                <a:solidFill>
                  <a:schemeClr val="accent3"/>
                </a:solidFill>
              </a:rPr>
              <a:t>independent groups design</a:t>
            </a:r>
            <a:r>
              <a:rPr lang="en-US" sz="2800" dirty="0"/>
              <a:t>. </a:t>
            </a:r>
            <a:endParaRPr lang="en-US" sz="2800" dirty="0" smtClean="0"/>
          </a:p>
          <a:p>
            <a:endParaRPr lang="en-US" sz="2800" dirty="0"/>
          </a:p>
          <a:p>
            <a:endParaRPr lang="en-US" sz="2800" dirty="0" smtClean="0"/>
          </a:p>
          <a:p>
            <a:r>
              <a:rPr lang="en-US" sz="2800" dirty="0"/>
              <a:t/>
            </a:r>
            <a:br>
              <a:rPr lang="en-US" sz="2800" dirty="0"/>
            </a:br>
            <a:endParaRPr lang="en-US" sz="2800" dirty="0" smtClean="0"/>
          </a:p>
        </p:txBody>
      </p:sp>
      <p:sp>
        <p:nvSpPr>
          <p:cNvPr id="6" name="Rectangle 5"/>
          <p:cNvSpPr/>
          <p:nvPr/>
        </p:nvSpPr>
        <p:spPr>
          <a:xfrm>
            <a:off x="685800" y="4191000"/>
            <a:ext cx="3124200" cy="1569660"/>
          </a:xfrm>
          <a:prstGeom prst="rect">
            <a:avLst/>
          </a:prstGeom>
          <a:solidFill>
            <a:schemeClr val="tx2">
              <a:lumMod val="75000"/>
            </a:schemeClr>
          </a:solidFill>
          <a:effectLst>
            <a:glow rad="228600">
              <a:schemeClr val="accent2">
                <a:satMod val="175000"/>
                <a:alpha val="40000"/>
              </a:schemeClr>
            </a:glow>
          </a:effectLst>
        </p:spPr>
        <p:style>
          <a:lnRef idx="3">
            <a:schemeClr val="lt1"/>
          </a:lnRef>
          <a:fillRef idx="1">
            <a:schemeClr val="accent2"/>
          </a:fillRef>
          <a:effectRef idx="1">
            <a:schemeClr val="accent2"/>
          </a:effectRef>
          <a:fontRef idx="minor">
            <a:schemeClr val="lt1"/>
          </a:fontRef>
        </p:style>
        <p:txBody>
          <a:bodyPr wrap="square" lIns="91440" tIns="45720" rIns="91440" bIns="45720">
            <a:spAutoFit/>
          </a:bodyPr>
          <a:lstStyle/>
          <a:p>
            <a:pPr algn="ctr"/>
            <a:r>
              <a:rPr lang="en-US" sz="3200" b="1" spc="300" dirty="0" smtClean="0">
                <a:ln w="11430" cmpd="sng">
                  <a:solidFill>
                    <a:schemeClr val="bg2"/>
                  </a:solidFill>
                  <a:prstDash val="solid"/>
                  <a:miter lim="800000"/>
                </a:ln>
                <a:solidFill>
                  <a:schemeClr val="bg2"/>
                </a:solidFill>
                <a:effectLst>
                  <a:glow rad="45500">
                    <a:schemeClr val="accent1">
                      <a:satMod val="220000"/>
                      <a:alpha val="35000"/>
                    </a:schemeClr>
                  </a:glow>
                  <a:innerShdw blurRad="63500" dist="50800">
                    <a:prstClr val="black">
                      <a:alpha val="50000"/>
                    </a:prstClr>
                  </a:innerShdw>
                </a:effectLst>
              </a:rPr>
              <a:t>Between-Subjects Design</a:t>
            </a:r>
          </a:p>
        </p:txBody>
      </p:sp>
      <p:sp>
        <p:nvSpPr>
          <p:cNvPr id="7" name="Rectangle 6"/>
          <p:cNvSpPr/>
          <p:nvPr/>
        </p:nvSpPr>
        <p:spPr>
          <a:xfrm>
            <a:off x="4724400" y="4191000"/>
            <a:ext cx="3124200" cy="1569660"/>
          </a:xfrm>
          <a:prstGeom prst="rect">
            <a:avLst/>
          </a:prstGeom>
          <a:solidFill>
            <a:schemeClr val="tx2">
              <a:lumMod val="75000"/>
            </a:schemeClr>
          </a:solidFill>
          <a:effectLst>
            <a:glow rad="228600">
              <a:schemeClr val="accent2">
                <a:satMod val="175000"/>
                <a:alpha val="40000"/>
              </a:schemeClr>
            </a:glow>
          </a:effectLst>
        </p:spPr>
        <p:style>
          <a:lnRef idx="3">
            <a:schemeClr val="lt1"/>
          </a:lnRef>
          <a:fillRef idx="1">
            <a:schemeClr val="accent2"/>
          </a:fillRef>
          <a:effectRef idx="1">
            <a:schemeClr val="accent2"/>
          </a:effectRef>
          <a:fontRef idx="minor">
            <a:schemeClr val="lt1"/>
          </a:fontRef>
        </p:style>
        <p:txBody>
          <a:bodyPr wrap="square" lIns="91440" tIns="45720" rIns="91440" bIns="45720">
            <a:spAutoFit/>
          </a:bodyPr>
          <a:lstStyle/>
          <a:p>
            <a:pPr algn="ctr"/>
            <a:r>
              <a:rPr lang="en-US" sz="3200" b="1" spc="300" dirty="0">
                <a:ln w="11430" cmpd="sng">
                  <a:solidFill>
                    <a:schemeClr val="bg2"/>
                  </a:solidFill>
                  <a:prstDash val="solid"/>
                  <a:miter lim="800000"/>
                </a:ln>
                <a:solidFill>
                  <a:schemeClr val="bg2"/>
                </a:solidFill>
                <a:effectLst>
                  <a:glow rad="45500">
                    <a:schemeClr val="accent1">
                      <a:satMod val="220000"/>
                      <a:alpha val="35000"/>
                    </a:schemeClr>
                  </a:glow>
                  <a:innerShdw blurRad="63500" dist="50800">
                    <a:prstClr val="black">
                      <a:alpha val="50000"/>
                    </a:prstClr>
                  </a:innerShdw>
                </a:effectLst>
              </a:rPr>
              <a:t>Independent Groups Design</a:t>
            </a:r>
          </a:p>
        </p:txBody>
      </p:sp>
      <p:sp>
        <p:nvSpPr>
          <p:cNvPr id="8" name="Rectangle 7"/>
          <p:cNvSpPr/>
          <p:nvPr/>
        </p:nvSpPr>
        <p:spPr>
          <a:xfrm>
            <a:off x="3976964" y="4514165"/>
            <a:ext cx="595035"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solidFill>
                  <a:schemeClr val="accent1">
                    <a:lumMod val="75000"/>
                  </a:schemeClr>
                </a:solidFill>
                <a:effectLst>
                  <a:outerShdw blurRad="76200" dist="50800" dir="5400000" algn="tl" rotWithShape="0">
                    <a:srgbClr val="000000">
                      <a:alpha val="65000"/>
                    </a:srgbClr>
                  </a:outerShdw>
                </a:effectLst>
              </a:rPr>
              <a:t>=</a:t>
            </a:r>
            <a:endParaRPr lang="en-US" sz="5400" b="1" cap="none" spc="50" dirty="0">
              <a:ln w="11430"/>
              <a:solidFill>
                <a:schemeClr val="accent1">
                  <a:lumMod val="75000"/>
                </a:schemeClr>
              </a:soli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2620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077200" cy="5668963"/>
          </a:xfrm>
        </p:spPr>
        <p:txBody>
          <a:bodyPr>
            <a:normAutofit/>
          </a:bodyPr>
          <a:lstStyle/>
          <a:p>
            <a:r>
              <a:rPr lang="en-US" sz="2800" dirty="0"/>
              <a:t>What this means is that if Harry is 45 years old, he must go into the 40-50 year old group. We have </a:t>
            </a:r>
            <a:r>
              <a:rPr lang="en-US" sz="2800" u="sng" dirty="0"/>
              <a:t>no choice</a:t>
            </a:r>
            <a:r>
              <a:rPr lang="en-US" sz="2800" dirty="0"/>
              <a:t> as to where to put him. He has to be in that group by virtue of who he is as a subject, as a person (namely, a 45 year old). </a:t>
            </a:r>
            <a:endParaRPr lang="en-US" sz="2800" dirty="0" smtClean="0"/>
          </a:p>
          <a:p>
            <a:r>
              <a:rPr lang="en-US" sz="2800" dirty="0" smtClean="0"/>
              <a:t>On </a:t>
            </a:r>
            <a:r>
              <a:rPr lang="en-US" sz="2800" dirty="0"/>
              <a:t>the other hand, dosage of Elate is a true independent variable because it is a variable we </a:t>
            </a:r>
            <a:r>
              <a:rPr lang="en-US" sz="2800" u="sng" dirty="0"/>
              <a:t>can</a:t>
            </a:r>
            <a:r>
              <a:rPr lang="en-US" sz="2800" dirty="0"/>
              <a:t> manipulate; we </a:t>
            </a:r>
            <a:r>
              <a:rPr lang="en-US" sz="2800" u="sng" dirty="0"/>
              <a:t>can</a:t>
            </a:r>
            <a:r>
              <a:rPr lang="en-US" sz="2800" dirty="0"/>
              <a:t> decide whether Harry gets the 750 mg. dose or the 0 mg. dose.</a:t>
            </a:r>
          </a:p>
        </p:txBody>
      </p:sp>
    </p:spTree>
    <p:extLst>
      <p:ext uri="{BB962C8B-B14F-4D97-AF65-F5344CB8AC3E}">
        <p14:creationId xmlns:p14="http://schemas.microsoft.com/office/powerpoint/2010/main" val="3232479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077200" cy="5135563"/>
          </a:xfrm>
        </p:spPr>
        <p:txBody>
          <a:bodyPr>
            <a:normAutofit/>
          </a:bodyPr>
          <a:lstStyle/>
          <a:p>
            <a:r>
              <a:rPr lang="en-US" sz="2800" dirty="0"/>
              <a:t>An alternative to an independent groups design (= between-subjects design) with random assignment is a </a:t>
            </a:r>
            <a:r>
              <a:rPr lang="en-US" sz="2800" dirty="0">
                <a:solidFill>
                  <a:schemeClr val="tx2"/>
                </a:solidFill>
              </a:rPr>
              <a:t>repeated measures design</a:t>
            </a:r>
            <a:r>
              <a:rPr lang="en-US" sz="2800" dirty="0"/>
              <a:t>, or a </a:t>
            </a:r>
            <a:r>
              <a:rPr lang="en-US" sz="2800" dirty="0">
                <a:solidFill>
                  <a:schemeClr val="accent3"/>
                </a:solidFill>
              </a:rPr>
              <a:t>matched pairs </a:t>
            </a:r>
            <a:r>
              <a:rPr lang="en-US" sz="2800" dirty="0" smtClean="0">
                <a:solidFill>
                  <a:schemeClr val="accent3"/>
                </a:solidFill>
              </a:rPr>
              <a:t>design</a:t>
            </a:r>
            <a:r>
              <a:rPr lang="en-US" sz="2800" dirty="0" smtClean="0"/>
              <a:t>, </a:t>
            </a:r>
            <a:r>
              <a:rPr lang="en-US" sz="2800" dirty="0"/>
              <a:t>both of which we mentioned briefly above. These are discussed at length in modules that follow. </a:t>
            </a:r>
            <a:br>
              <a:rPr lang="en-US" sz="2800" dirty="0"/>
            </a:br>
            <a:endParaRPr lang="en-US" sz="2800" dirty="0"/>
          </a:p>
        </p:txBody>
      </p:sp>
      <p:sp>
        <p:nvSpPr>
          <p:cNvPr id="5" name="Title 4"/>
          <p:cNvSpPr>
            <a:spLocks noGrp="1"/>
          </p:cNvSpPr>
          <p:nvPr>
            <p:ph type="title"/>
          </p:nvPr>
        </p:nvSpPr>
        <p:spPr>
          <a:xfrm>
            <a:off x="457200" y="381000"/>
            <a:ext cx="8305800" cy="761682"/>
          </a:xfrm>
        </p:spPr>
        <p:txBody>
          <a:bodyPr>
            <a:normAutofit/>
          </a:bodyPr>
          <a:lstStyle/>
          <a:p>
            <a:r>
              <a:rPr lang="en-US" b="1" dirty="0" smtClean="0"/>
              <a:t>Other Possible Designs</a:t>
            </a:r>
            <a:endParaRPr lang="en-US" dirty="0"/>
          </a:p>
        </p:txBody>
      </p:sp>
    </p:spTree>
    <p:extLst>
      <p:ext uri="{BB962C8B-B14F-4D97-AF65-F5344CB8AC3E}">
        <p14:creationId xmlns:p14="http://schemas.microsoft.com/office/powerpoint/2010/main" val="1530328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077200" cy="5135563"/>
          </a:xfrm>
        </p:spPr>
        <p:txBody>
          <a:bodyPr>
            <a:normAutofit fontScale="92500" lnSpcReduction="10000"/>
          </a:bodyPr>
          <a:lstStyle/>
          <a:p>
            <a:r>
              <a:rPr lang="en-US" sz="2800" dirty="0" smtClean="0"/>
              <a:t>Let’s </a:t>
            </a:r>
            <a:r>
              <a:rPr lang="en-US" sz="2800" dirty="0"/>
              <a:t>assume you want to replicate the famous Rosenthal and Jacobson (1968) study. They wanted to see whether </a:t>
            </a:r>
            <a:r>
              <a:rPr lang="en-US" sz="2800" dirty="0">
                <a:solidFill>
                  <a:schemeClr val="accent3"/>
                </a:solidFill>
              </a:rPr>
              <a:t>self-fulfilling prophecies</a:t>
            </a:r>
            <a:r>
              <a:rPr lang="en-US" sz="2800" dirty="0"/>
              <a:t> are true in schools. </a:t>
            </a:r>
            <a:endParaRPr lang="en-US" sz="2800" dirty="0" smtClean="0"/>
          </a:p>
          <a:p>
            <a:r>
              <a:rPr lang="en-US" sz="2800" dirty="0" smtClean="0"/>
              <a:t>A </a:t>
            </a:r>
            <a:r>
              <a:rPr lang="en-US" sz="2800" dirty="0"/>
              <a:t>self-fulfilling prophecy is when Person A’s expectations about Person B influences how A acts toward B, which in turn causes B to behave consistently with A’s original expectation making the expectation come true. </a:t>
            </a:r>
            <a:endParaRPr lang="en-US" sz="2800" dirty="0" smtClean="0"/>
          </a:p>
          <a:p>
            <a:r>
              <a:rPr lang="en-US" sz="2800" dirty="0" smtClean="0"/>
              <a:t>In </a:t>
            </a:r>
            <a:r>
              <a:rPr lang="en-US" sz="2800" dirty="0"/>
              <a:t>their study, they wanted to see whether a teacher’s expectations about a student influences student’s intellectual development.</a:t>
            </a:r>
          </a:p>
        </p:txBody>
      </p:sp>
      <p:sp>
        <p:nvSpPr>
          <p:cNvPr id="5" name="Title 4"/>
          <p:cNvSpPr>
            <a:spLocks noGrp="1"/>
          </p:cNvSpPr>
          <p:nvPr>
            <p:ph type="title"/>
          </p:nvPr>
        </p:nvSpPr>
        <p:spPr>
          <a:xfrm>
            <a:off x="457200" y="381000"/>
            <a:ext cx="8305800" cy="761682"/>
          </a:xfrm>
        </p:spPr>
        <p:txBody>
          <a:bodyPr>
            <a:normAutofit/>
          </a:bodyPr>
          <a:lstStyle/>
          <a:p>
            <a:r>
              <a:rPr lang="en-US" b="1" dirty="0" smtClean="0"/>
              <a:t>Exercise</a:t>
            </a:r>
            <a:endParaRPr lang="en-US" dirty="0"/>
          </a:p>
        </p:txBody>
      </p:sp>
    </p:spTree>
    <p:extLst>
      <p:ext uri="{BB962C8B-B14F-4D97-AF65-F5344CB8AC3E}">
        <p14:creationId xmlns:p14="http://schemas.microsoft.com/office/powerpoint/2010/main" val="4155051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077200" cy="5592763"/>
          </a:xfrm>
        </p:spPr>
        <p:txBody>
          <a:bodyPr>
            <a:normAutofit/>
          </a:bodyPr>
          <a:lstStyle/>
          <a:p>
            <a:pPr marL="514350" indent="-514350">
              <a:buFont typeface="Arial" pitchFamily="34" charset="0"/>
              <a:buAutoNum type="arabicPeriod"/>
            </a:pPr>
            <a:r>
              <a:rPr lang="en-US" sz="2800" dirty="0"/>
              <a:t>How do you think you might set up such a study? First, you’d have to find a way to give teachers certain expectations about a student. Think how you might do this.</a:t>
            </a:r>
          </a:p>
          <a:p>
            <a:pPr marL="514350" indent="-514350">
              <a:buAutoNum type="alphaLcParenBoth"/>
            </a:pPr>
            <a:r>
              <a:rPr lang="en-US" sz="2800" dirty="0" smtClean="0"/>
              <a:t>What would be the independent variable? How many levels would there be of this variable?</a:t>
            </a:r>
          </a:p>
          <a:p>
            <a:pPr marL="514350" indent="-514350">
              <a:buAutoNum type="alphaLcParenBoth"/>
            </a:pPr>
            <a:r>
              <a:rPr lang="en-US" sz="2800" dirty="0" smtClean="0"/>
              <a:t>What would be the dependent variable? How would you operationalize it, meaning how would you measure the dependent variable?</a:t>
            </a:r>
            <a:endParaRPr lang="en-US" sz="2800" dirty="0"/>
          </a:p>
        </p:txBody>
      </p:sp>
    </p:spTree>
    <p:extLst>
      <p:ext uri="{BB962C8B-B14F-4D97-AF65-F5344CB8AC3E}">
        <p14:creationId xmlns:p14="http://schemas.microsoft.com/office/powerpoint/2010/main" val="3964654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Answers to Exercises</a:t>
            </a:r>
            <a:endParaRPr lang="en-US" dirty="0"/>
          </a:p>
        </p:txBody>
      </p:sp>
      <p:sp>
        <p:nvSpPr>
          <p:cNvPr id="3" name="Content Placeholder 2"/>
          <p:cNvSpPr>
            <a:spLocks noGrp="1"/>
          </p:cNvSpPr>
          <p:nvPr>
            <p:ph idx="1"/>
          </p:nvPr>
        </p:nvSpPr>
        <p:spPr/>
        <p:txBody>
          <a:bodyPr>
            <a:normAutofit lnSpcReduction="10000"/>
          </a:bodyPr>
          <a:lstStyle/>
          <a:p>
            <a:r>
              <a:rPr lang="en-US" dirty="0" smtClean="0">
                <a:solidFill>
                  <a:schemeClr val="accent3"/>
                </a:solidFill>
              </a:rPr>
              <a:t>(1) How </a:t>
            </a:r>
            <a:r>
              <a:rPr lang="en-US" dirty="0">
                <a:solidFill>
                  <a:schemeClr val="accent3"/>
                </a:solidFill>
              </a:rPr>
              <a:t>do you think you might set up such a study? First, you’d have to find a way to give teachers certain expectations about a student. Think how you might do this.</a:t>
            </a:r>
          </a:p>
          <a:p>
            <a:r>
              <a:rPr lang="en-US" dirty="0" smtClean="0"/>
              <a:t>Rosenthal </a:t>
            </a:r>
            <a:r>
              <a:rPr lang="en-US" dirty="0"/>
              <a:t>and Jacobson did the experiment in an </a:t>
            </a:r>
            <a:r>
              <a:rPr lang="en-US" dirty="0" smtClean="0"/>
              <a:t>elementary school</a:t>
            </a:r>
            <a:r>
              <a:rPr lang="en-US" dirty="0"/>
              <a:t>. What they did was administer a test to all of </a:t>
            </a:r>
            <a:r>
              <a:rPr lang="en-US" dirty="0" smtClean="0"/>
              <a:t>the students </a:t>
            </a:r>
            <a:r>
              <a:rPr lang="en-US" dirty="0"/>
              <a:t>and told the teachers that some of the students did </a:t>
            </a:r>
            <a:r>
              <a:rPr lang="en-US" dirty="0" smtClean="0"/>
              <a:t>so well </a:t>
            </a:r>
            <a:r>
              <a:rPr lang="en-US" dirty="0"/>
              <a:t>that they were sure to “bloom” during the coming </a:t>
            </a:r>
            <a:r>
              <a:rPr lang="en-US" dirty="0" smtClean="0"/>
              <a:t>academic year</a:t>
            </a:r>
            <a:r>
              <a:rPr lang="en-US" dirty="0"/>
              <a:t>. They referred to these students as the “bloomers.” </a:t>
            </a:r>
            <a:r>
              <a:rPr lang="en-US" dirty="0" smtClean="0"/>
              <a:t>But this </a:t>
            </a:r>
            <a:r>
              <a:rPr lang="en-US" dirty="0"/>
              <a:t>wasn’t true. What was really true was that these </a:t>
            </a:r>
            <a:r>
              <a:rPr lang="en-US" dirty="0" smtClean="0"/>
              <a:t>bloomers were </a:t>
            </a:r>
            <a:r>
              <a:rPr lang="en-US" dirty="0"/>
              <a:t>chosen randomly using random assignment.</a:t>
            </a:r>
          </a:p>
          <a:p>
            <a:r>
              <a:rPr lang="en-US" dirty="0"/>
              <a:t>The “bloomers” weren’t any smarter or any more likely to bloom than the “</a:t>
            </a:r>
            <a:r>
              <a:rPr lang="en-US" dirty="0" err="1"/>
              <a:t>nonbloomers</a:t>
            </a:r>
            <a:r>
              <a:rPr lang="en-US" dirty="0"/>
              <a:t>.” The only way in which the “bloomers” did differ was in the minds of their teachers. Neither the students nor the parents were informed about the results of the test</a:t>
            </a:r>
            <a:r>
              <a:rPr lang="en-US" dirty="0" smtClean="0"/>
              <a:t>.</a:t>
            </a:r>
            <a:endParaRPr lang="en-US" dirty="0"/>
          </a:p>
        </p:txBody>
      </p:sp>
    </p:spTree>
    <p:extLst>
      <p:ext uri="{BB962C8B-B14F-4D97-AF65-F5344CB8AC3E}">
        <p14:creationId xmlns:p14="http://schemas.microsoft.com/office/powerpoint/2010/main" val="1199154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696200" cy="5943600"/>
          </a:xfrm>
        </p:spPr>
        <p:txBody>
          <a:bodyPr>
            <a:normAutofit fontScale="92500"/>
          </a:bodyPr>
          <a:lstStyle/>
          <a:p>
            <a:pPr marL="514350" indent="-514350">
              <a:buAutoNum type="alphaLcParenBoth"/>
            </a:pPr>
            <a:r>
              <a:rPr lang="en-US" sz="2800" dirty="0">
                <a:solidFill>
                  <a:schemeClr val="accent3"/>
                </a:solidFill>
              </a:rPr>
              <a:t>What would be the independent variable? How many levels would there be of this variable</a:t>
            </a:r>
            <a:r>
              <a:rPr lang="en-US" sz="2800" dirty="0" smtClean="0">
                <a:solidFill>
                  <a:schemeClr val="accent3"/>
                </a:solidFill>
              </a:rPr>
              <a:t>?</a:t>
            </a:r>
          </a:p>
          <a:p>
            <a:r>
              <a:rPr lang="en-US" sz="2800" dirty="0"/>
              <a:t>The variable of "bloomers" vs. "</a:t>
            </a:r>
            <a:r>
              <a:rPr lang="en-US" sz="2800" dirty="0" err="1"/>
              <a:t>nonbloomers</a:t>
            </a:r>
            <a:r>
              <a:rPr lang="en-US" sz="2800" dirty="0"/>
              <a:t>" was the independent variable. </a:t>
            </a:r>
            <a:r>
              <a:rPr lang="en-US" sz="2800" dirty="0" err="1"/>
              <a:t>lt</a:t>
            </a:r>
            <a:r>
              <a:rPr lang="en-US" sz="2800" dirty="0"/>
              <a:t> had 2 levels (i.e., "bloomers" and "</a:t>
            </a:r>
            <a:r>
              <a:rPr lang="en-US" sz="2800" dirty="0" err="1"/>
              <a:t>nonbloomers</a:t>
            </a:r>
            <a:r>
              <a:rPr lang="en-US" sz="2800" dirty="0"/>
              <a:t>"). </a:t>
            </a:r>
            <a:endParaRPr lang="en-US" sz="2800" dirty="0" smtClean="0"/>
          </a:p>
          <a:p>
            <a:r>
              <a:rPr lang="en-US" sz="2800" dirty="0" smtClean="0">
                <a:solidFill>
                  <a:schemeClr val="accent3"/>
                </a:solidFill>
              </a:rPr>
              <a:t>(b) What </a:t>
            </a:r>
            <a:r>
              <a:rPr lang="en-US" sz="2800" dirty="0">
                <a:solidFill>
                  <a:schemeClr val="accent3"/>
                </a:solidFill>
              </a:rPr>
              <a:t>would be the dependent variable? How would you operationalize it, meaning how would you measure the dependent variable</a:t>
            </a:r>
            <a:r>
              <a:rPr lang="en-US" sz="2800" dirty="0" smtClean="0">
                <a:solidFill>
                  <a:schemeClr val="accent3"/>
                </a:solidFill>
              </a:rPr>
              <a:t>?</a:t>
            </a:r>
            <a:endParaRPr lang="en-US" sz="2800" dirty="0">
              <a:solidFill>
                <a:schemeClr val="accent3"/>
              </a:solidFill>
            </a:endParaRPr>
          </a:p>
          <a:p>
            <a:r>
              <a:rPr lang="en-US" sz="2800" dirty="0" smtClean="0"/>
              <a:t>The </a:t>
            </a:r>
            <a:r>
              <a:rPr lang="en-US" sz="2800" dirty="0"/>
              <a:t>dependent variable was student's gain in intellectual development, which could be measured as "IQ points gained."</a:t>
            </a:r>
          </a:p>
          <a:p>
            <a:endParaRPr lang="en-US" dirty="0"/>
          </a:p>
        </p:txBody>
      </p:sp>
    </p:spTree>
    <p:extLst>
      <p:ext uri="{BB962C8B-B14F-4D97-AF65-F5344CB8AC3E}">
        <p14:creationId xmlns:p14="http://schemas.microsoft.com/office/powerpoint/2010/main" val="4057736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7620000" cy="5867400"/>
          </a:xfrm>
        </p:spPr>
        <p:txBody>
          <a:bodyPr>
            <a:normAutofit/>
          </a:bodyPr>
          <a:lstStyle/>
          <a:p>
            <a:r>
              <a:rPr lang="en-US" sz="2400" dirty="0" smtClean="0">
                <a:solidFill>
                  <a:schemeClr val="accent3"/>
                </a:solidFill>
              </a:rPr>
              <a:t>(c) How would you randomly assign the students to the 2 groups, “bloomers” and “</a:t>
            </a:r>
            <a:r>
              <a:rPr lang="en-US" sz="2400" dirty="0" err="1" smtClean="0">
                <a:solidFill>
                  <a:schemeClr val="accent3"/>
                </a:solidFill>
              </a:rPr>
              <a:t>nonbloomers</a:t>
            </a:r>
            <a:r>
              <a:rPr lang="en-US" sz="2400" dirty="0" smtClean="0">
                <a:solidFill>
                  <a:schemeClr val="accent3"/>
                </a:solidFill>
              </a:rPr>
              <a:t>”?</a:t>
            </a:r>
          </a:p>
          <a:p>
            <a:r>
              <a:rPr lang="en-US" sz="2400" dirty="0" smtClean="0"/>
              <a:t>The </a:t>
            </a:r>
            <a:r>
              <a:rPr lang="en-US" sz="2400" dirty="0"/>
              <a:t>way to do this is to think of all the students in the class arranged </a:t>
            </a:r>
            <a:r>
              <a:rPr lang="en-US" sz="2400" dirty="0" smtClean="0"/>
              <a:t>in a </a:t>
            </a:r>
            <a:r>
              <a:rPr lang="en-US" sz="2400" dirty="0"/>
              <a:t>list alphabetically. Then you go down the list assigning each one </a:t>
            </a:r>
            <a:r>
              <a:rPr lang="en-US" sz="2400" dirty="0" smtClean="0"/>
              <a:t>a random </a:t>
            </a:r>
            <a:r>
              <a:rPr lang="en-US" sz="2400" dirty="0"/>
              <a:t>number. We can then assign children to “groups” using </a:t>
            </a:r>
            <a:r>
              <a:rPr lang="en-US" sz="2400" dirty="0" smtClean="0"/>
              <a:t>a table </a:t>
            </a:r>
            <a:r>
              <a:rPr lang="en-US" sz="2400" dirty="0"/>
              <a:t>of random </a:t>
            </a:r>
            <a:r>
              <a:rPr lang="en-US" sz="2400" dirty="0" smtClean="0"/>
              <a:t>numbers (see above). </a:t>
            </a:r>
          </a:p>
          <a:p>
            <a:r>
              <a:rPr lang="en-US" sz="2400" dirty="0" smtClean="0"/>
              <a:t>As we go </a:t>
            </a:r>
            <a:r>
              <a:rPr lang="en-US" sz="2400" dirty="0"/>
              <a:t>down the class roster, we can use the following assignment rule: </a:t>
            </a:r>
            <a:r>
              <a:rPr lang="en-US" sz="2400" dirty="0" smtClean="0"/>
              <a:t>If the </a:t>
            </a:r>
            <a:r>
              <a:rPr lang="en-US" sz="2400" dirty="0"/>
              <a:t>random number is even, then the student is assigned to Group 2, </a:t>
            </a:r>
            <a:r>
              <a:rPr lang="en-US" sz="2400" dirty="0" smtClean="0"/>
              <a:t>the “</a:t>
            </a:r>
            <a:r>
              <a:rPr lang="en-US" sz="2400" dirty="0"/>
              <a:t>bloomers” group, and if the number is odd, the student is assigned </a:t>
            </a:r>
            <a:r>
              <a:rPr lang="en-US" sz="2400" dirty="0" smtClean="0"/>
              <a:t>to Group </a:t>
            </a:r>
            <a:r>
              <a:rPr lang="en-US" sz="2400" dirty="0"/>
              <a:t>1, the “</a:t>
            </a:r>
            <a:r>
              <a:rPr lang="en-US" sz="2400" dirty="0" err="1" smtClean="0"/>
              <a:t>nonbloomers</a:t>
            </a:r>
            <a:r>
              <a:rPr lang="en-US" sz="2400" dirty="0"/>
              <a:t>” group</a:t>
            </a:r>
            <a:r>
              <a:rPr lang="en-US" sz="2400" dirty="0" smtClean="0"/>
              <a:t>.</a:t>
            </a:r>
            <a:endParaRPr lang="en-US" sz="2400" dirty="0"/>
          </a:p>
        </p:txBody>
      </p:sp>
    </p:spTree>
    <p:extLst>
      <p:ext uri="{BB962C8B-B14F-4D97-AF65-F5344CB8AC3E}">
        <p14:creationId xmlns:p14="http://schemas.microsoft.com/office/powerpoint/2010/main" val="348385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7620000" cy="5440363"/>
          </a:xfrm>
        </p:spPr>
        <p:txBody>
          <a:bodyPr>
            <a:normAutofit/>
          </a:bodyPr>
          <a:lstStyle/>
          <a:p>
            <a:r>
              <a:rPr lang="en-US" sz="2400" dirty="0" smtClean="0">
                <a:solidFill>
                  <a:schemeClr val="accent3"/>
                </a:solidFill>
              </a:rPr>
              <a:t>(c) How would you randomly assign the students to the 2 groups, “bloomers” and “</a:t>
            </a:r>
            <a:r>
              <a:rPr lang="en-US" sz="2400" dirty="0" err="1" smtClean="0">
                <a:solidFill>
                  <a:schemeClr val="accent3"/>
                </a:solidFill>
              </a:rPr>
              <a:t>nonbloomers</a:t>
            </a:r>
            <a:r>
              <a:rPr lang="en-US" sz="2400" dirty="0" smtClean="0">
                <a:solidFill>
                  <a:schemeClr val="accent3"/>
                </a:solidFill>
              </a:rPr>
              <a:t>”?</a:t>
            </a:r>
          </a:p>
        </p:txBody>
      </p:sp>
      <p:grpSp>
        <p:nvGrpSpPr>
          <p:cNvPr id="5" name="Group 4"/>
          <p:cNvGrpSpPr/>
          <p:nvPr/>
        </p:nvGrpSpPr>
        <p:grpSpPr>
          <a:xfrm>
            <a:off x="838200" y="2133600"/>
            <a:ext cx="7039672" cy="3975847"/>
            <a:chOff x="838200" y="2133600"/>
            <a:chExt cx="7039672" cy="3975847"/>
          </a:xfrm>
        </p:grpSpPr>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2678" t="31618" r="53286" b="34191"/>
            <a:stretch/>
          </p:blipFill>
          <p:spPr bwMode="auto">
            <a:xfrm>
              <a:off x="838200" y="2133600"/>
              <a:ext cx="7039672" cy="3975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066800" y="2571690"/>
              <a:ext cx="1524000" cy="400110"/>
            </a:xfrm>
            <a:prstGeom prst="rect">
              <a:avLst/>
            </a:prstGeom>
            <a:solidFill>
              <a:schemeClr val="bg1"/>
            </a:solidFill>
          </p:spPr>
          <p:txBody>
            <a:bodyPr wrap="square" rtlCol="0">
              <a:spAutoFit/>
            </a:bodyPr>
            <a:lstStyle/>
            <a:p>
              <a:r>
                <a:rPr lang="en-US" sz="2000" b="1" u="sng" dirty="0" smtClean="0">
                  <a:solidFill>
                    <a:schemeClr val="accent3">
                      <a:lumMod val="50000"/>
                    </a:schemeClr>
                  </a:solidFill>
                  <a:latin typeface="Times New Roman" panose="02020603050405020304" pitchFamily="18" charset="0"/>
                  <a:cs typeface="Times New Roman" panose="02020603050405020304" pitchFamily="18" charset="0"/>
                </a:rPr>
                <a:t>of Students</a:t>
              </a:r>
              <a:endParaRPr lang="en-US" sz="2000" b="1" u="sng" dirty="0">
                <a:solidFill>
                  <a:schemeClr val="accent3">
                    <a:lumMod val="50000"/>
                  </a:schemeClr>
                </a:solidFill>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976446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27819"/>
            <a:ext cx="8077200" cy="2491581"/>
          </a:xfrm>
        </p:spPr>
        <p:txBody>
          <a:bodyPr>
            <a:normAutofit/>
          </a:bodyPr>
          <a:lstStyle/>
          <a:p>
            <a:r>
              <a:rPr lang="en-US" sz="2400" dirty="0"/>
              <a:t>Do you want to know the results of the study? </a:t>
            </a:r>
            <a:endParaRPr lang="en-US" sz="2400" dirty="0" smtClean="0"/>
          </a:p>
          <a:p>
            <a:r>
              <a:rPr lang="en-US" sz="2400" dirty="0" smtClean="0"/>
              <a:t>During </a:t>
            </a:r>
            <a:r>
              <a:rPr lang="en-US" sz="2400" dirty="0"/>
              <a:t>the year, Rosenthal and Jacobson would periodically observe class dynamics (i.e., interactions between teacher and students and between students and each other). At the end of the year, all the children were given an IQ test. The results are given below:</a:t>
            </a:r>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4509" y="2743200"/>
            <a:ext cx="6677378"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66546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4099"/>
                                        </p:tgtEl>
                                        <p:attrNameLst>
                                          <p:attrName>style.visibility</p:attrName>
                                        </p:attrNameLst>
                                      </p:cBhvr>
                                      <p:to>
                                        <p:strVal val="visible"/>
                                      </p:to>
                                    </p:set>
                                    <p:animEffect transition="in" filter="wheel(1)">
                                      <p:cBhvr>
                                        <p:cTn id="12" dur="2000"/>
                                        <p:tgtEl>
                                          <p:spTgt spid="4099"/>
                                        </p:tgtEl>
                                      </p:cBhvr>
                                    </p:animEffect>
                                  </p:childTnLst>
                                </p:cTn>
                              </p:par>
                            </p:childTnLst>
                          </p:cTn>
                        </p:par>
                        <p:par>
                          <p:cTn id="13" fill="hold">
                            <p:stCondLst>
                              <p:cond delay="2000"/>
                            </p:stCondLst>
                            <p:childTnLst>
                              <p:par>
                                <p:cTn id="14" presetID="10" presetClass="entr" presetSubtype="0"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4432" y="4114800"/>
            <a:ext cx="8077200" cy="2567781"/>
          </a:xfrm>
        </p:spPr>
        <p:txBody>
          <a:bodyPr>
            <a:normAutofit/>
          </a:bodyPr>
          <a:lstStyle/>
          <a:p>
            <a:r>
              <a:rPr lang="en-US" sz="2400" dirty="0"/>
              <a:t>As we can see from the graph, no matter what gain of IQ points we look at, whether it be 10, 20 or 30 points, in all cases the bloomers gained more in IQ than the </a:t>
            </a:r>
            <a:r>
              <a:rPr lang="en-US" sz="2400" dirty="0" err="1"/>
              <a:t>nonbloomers</a:t>
            </a:r>
            <a:r>
              <a:rPr lang="en-US" sz="2400" dirty="0"/>
              <a:t>! Teachers’ expectations had become reality</a:t>
            </a:r>
            <a:r>
              <a:rPr lang="en-US" sz="2400" dirty="0" smtClean="0"/>
              <a:t>! </a:t>
            </a:r>
            <a:endParaRPr lang="en-US" sz="2400"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399" y="685800"/>
            <a:ext cx="5393267"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2284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wheel(1)">
                                      <p:cBhvr>
                                        <p:cTn id="7" dur="2000"/>
                                        <p:tgtEl>
                                          <p:spTgt spid="409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a:t>Both of our studies </a:t>
            </a:r>
            <a:r>
              <a:rPr lang="en-US" sz="2800" dirty="0" smtClean="0"/>
              <a:t>in the last module </a:t>
            </a:r>
            <a:r>
              <a:rPr lang="en-US" sz="2800" dirty="0"/>
              <a:t>would be considered examples of </a:t>
            </a:r>
            <a:r>
              <a:rPr lang="en-US" sz="2800" dirty="0">
                <a:solidFill>
                  <a:schemeClr val="accent3"/>
                </a:solidFill>
              </a:rPr>
              <a:t>between-subjects designs</a:t>
            </a:r>
            <a:r>
              <a:rPr lang="en-US" sz="2800" dirty="0"/>
              <a:t> because the subjects in </a:t>
            </a:r>
            <a:r>
              <a:rPr lang="en-US" sz="2800" dirty="0" smtClean="0"/>
              <a:t>each </a:t>
            </a:r>
            <a:r>
              <a:rPr lang="en-US" sz="2800" dirty="0"/>
              <a:t>condition are different from the ones in other conditions. </a:t>
            </a:r>
            <a:endParaRPr lang="en-US" sz="2800" dirty="0" smtClean="0"/>
          </a:p>
          <a:p>
            <a:r>
              <a:rPr lang="en-US" sz="2800" dirty="0" smtClean="0"/>
              <a:t>Another </a:t>
            </a:r>
            <a:r>
              <a:rPr lang="en-US" sz="2800" dirty="0"/>
              <a:t>way of saying this is that different groups of subjects are </a:t>
            </a:r>
            <a:r>
              <a:rPr lang="en-US" sz="2800" dirty="0">
                <a:solidFill>
                  <a:schemeClr val="accent3"/>
                </a:solidFill>
              </a:rPr>
              <a:t>randomly assigned </a:t>
            </a:r>
            <a:r>
              <a:rPr lang="en-US" sz="2800" dirty="0"/>
              <a:t>(we’ll explain the “randomly” part shortly) to the conditions. </a:t>
            </a:r>
            <a:endParaRPr lang="en-US" sz="2800" dirty="0" smtClean="0"/>
          </a:p>
        </p:txBody>
      </p:sp>
    </p:spTree>
    <p:extLst>
      <p:ext uri="{BB962C8B-B14F-4D97-AF65-F5344CB8AC3E}">
        <p14:creationId xmlns:p14="http://schemas.microsoft.com/office/powerpoint/2010/main" val="1511936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4432" y="609600"/>
            <a:ext cx="8077200" cy="5715001"/>
          </a:xfrm>
        </p:spPr>
        <p:txBody>
          <a:bodyPr>
            <a:noAutofit/>
          </a:bodyPr>
          <a:lstStyle/>
          <a:p>
            <a:r>
              <a:rPr lang="en-US" sz="2800" dirty="0"/>
              <a:t>In looking at class dynamics, it turned out that teachers weren’t consciously giving more attention and encouragement to the bloomers. </a:t>
            </a:r>
            <a:endParaRPr lang="en-US" sz="2800" dirty="0" smtClean="0"/>
          </a:p>
          <a:p>
            <a:r>
              <a:rPr lang="en-US" sz="2800" dirty="0" smtClean="0"/>
              <a:t>But </a:t>
            </a:r>
            <a:r>
              <a:rPr lang="en-US" sz="2800" dirty="0"/>
              <a:t>it was found that the teachers </a:t>
            </a:r>
            <a:r>
              <a:rPr lang="en-US" sz="2800" i="1" dirty="0"/>
              <a:t>unintentionally</a:t>
            </a:r>
            <a:r>
              <a:rPr lang="en-US" sz="2800" dirty="0"/>
              <a:t> created a warmer emotional climate for the bloomers, gave them more personal attention, gave them more opportunity to respond and gave them longer to respond in class, and also gave them material to learn that was more difficult. </a:t>
            </a:r>
            <a:endParaRPr lang="en-US" sz="2800" dirty="0" smtClean="0"/>
          </a:p>
          <a:p>
            <a:r>
              <a:rPr lang="en-US" sz="2800" dirty="0" smtClean="0"/>
              <a:t>That </a:t>
            </a:r>
            <a:r>
              <a:rPr lang="en-US" sz="2800" dirty="0"/>
              <a:t>teacher expectations influence students’ intellectual development has been termed the </a:t>
            </a:r>
            <a:r>
              <a:rPr lang="en-US" sz="2800" dirty="0">
                <a:solidFill>
                  <a:schemeClr val="tx2"/>
                </a:solidFill>
              </a:rPr>
              <a:t>Pygmalion </a:t>
            </a:r>
            <a:r>
              <a:rPr lang="en-US" sz="2800" dirty="0" smtClean="0">
                <a:solidFill>
                  <a:schemeClr val="tx2"/>
                </a:solidFill>
              </a:rPr>
              <a:t>effect</a:t>
            </a:r>
            <a:r>
              <a:rPr lang="en-US" sz="2800" dirty="0" smtClean="0"/>
              <a:t>.</a:t>
            </a:r>
            <a:endParaRPr lang="en-US" sz="2800" dirty="0"/>
          </a:p>
        </p:txBody>
      </p:sp>
    </p:spTree>
    <p:extLst>
      <p:ext uri="{BB962C8B-B14F-4D97-AF65-F5344CB8AC3E}">
        <p14:creationId xmlns:p14="http://schemas.microsoft.com/office/powerpoint/2010/main" val="3833342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Thought Question</a:t>
            </a:r>
            <a:endParaRPr lang="en-US" dirty="0"/>
          </a:p>
        </p:txBody>
      </p:sp>
      <p:sp>
        <p:nvSpPr>
          <p:cNvPr id="3" name="Content Placeholder 2"/>
          <p:cNvSpPr>
            <a:spLocks noGrp="1"/>
          </p:cNvSpPr>
          <p:nvPr>
            <p:ph idx="1"/>
          </p:nvPr>
        </p:nvSpPr>
        <p:spPr>
          <a:xfrm>
            <a:off x="457200" y="990600"/>
            <a:ext cx="7620000" cy="5410200"/>
          </a:xfrm>
        </p:spPr>
        <p:txBody>
          <a:bodyPr>
            <a:normAutofit lnSpcReduction="10000"/>
          </a:bodyPr>
          <a:lstStyle/>
          <a:p>
            <a:r>
              <a:rPr lang="en-US" sz="2400" dirty="0">
                <a:solidFill>
                  <a:schemeClr val="accent3"/>
                </a:solidFill>
              </a:rPr>
              <a:t>Why would giving the students more difficult material be a good </a:t>
            </a:r>
            <a:r>
              <a:rPr lang="en-US" sz="2400" dirty="0" smtClean="0">
                <a:solidFill>
                  <a:schemeClr val="accent3"/>
                </a:solidFill>
              </a:rPr>
              <a:t>thing? Can </a:t>
            </a:r>
            <a:r>
              <a:rPr lang="en-US" sz="2400" dirty="0">
                <a:solidFill>
                  <a:schemeClr val="accent3"/>
                </a:solidFill>
              </a:rPr>
              <a:t>you think why? Do you know of the work on enrichment with </a:t>
            </a:r>
            <a:r>
              <a:rPr lang="en-US" sz="2400" dirty="0" smtClean="0">
                <a:solidFill>
                  <a:schemeClr val="accent3"/>
                </a:solidFill>
              </a:rPr>
              <a:t>mice (perhaps </a:t>
            </a:r>
            <a:r>
              <a:rPr lang="en-US" sz="2400" dirty="0">
                <a:solidFill>
                  <a:schemeClr val="accent3"/>
                </a:solidFill>
              </a:rPr>
              <a:t>from the Intro Psych course) that might be in line with </a:t>
            </a:r>
            <a:r>
              <a:rPr lang="en-US" sz="2400" dirty="0" smtClean="0">
                <a:solidFill>
                  <a:schemeClr val="accent3"/>
                </a:solidFill>
              </a:rPr>
              <a:t>the results </a:t>
            </a:r>
            <a:r>
              <a:rPr lang="en-US" sz="2400" dirty="0">
                <a:solidFill>
                  <a:schemeClr val="accent3"/>
                </a:solidFill>
              </a:rPr>
              <a:t>here?</a:t>
            </a:r>
          </a:p>
          <a:p>
            <a:r>
              <a:rPr lang="en-US" sz="2400" dirty="0"/>
              <a:t>As long as the material was not impossibly difficult, just somewhat </a:t>
            </a:r>
            <a:r>
              <a:rPr lang="en-US" sz="2400" dirty="0" smtClean="0"/>
              <a:t>more challenging</a:t>
            </a:r>
            <a:r>
              <a:rPr lang="en-US" sz="2400" dirty="0"/>
              <a:t>, we’d expect the results here because it promotes </a:t>
            </a:r>
            <a:r>
              <a:rPr lang="en-US" sz="2400" dirty="0" smtClean="0"/>
              <a:t>the bloomers </a:t>
            </a:r>
            <a:r>
              <a:rPr lang="en-US" sz="2400" dirty="0"/>
              <a:t>doing more thinking. Dr. Marian Diamond, working </a:t>
            </a:r>
            <a:r>
              <a:rPr lang="en-US" sz="2400" dirty="0" smtClean="0"/>
              <a:t>with rats</a:t>
            </a:r>
            <a:r>
              <a:rPr lang="en-US" sz="2400" dirty="0"/>
              <a:t>, found that providing an enriched environment for the rats </a:t>
            </a:r>
            <a:r>
              <a:rPr lang="en-US" sz="2400" dirty="0" smtClean="0"/>
              <a:t>resulted in </a:t>
            </a:r>
            <a:r>
              <a:rPr lang="en-US" sz="2400" dirty="0"/>
              <a:t>the rats having a thicker cortex, meaning the production of </a:t>
            </a:r>
            <a:r>
              <a:rPr lang="en-US" sz="2400" dirty="0" smtClean="0"/>
              <a:t>more brain </a:t>
            </a:r>
            <a:r>
              <a:rPr lang="en-US" sz="2400" dirty="0"/>
              <a:t>cells! No wonder that the presentation of enriched </a:t>
            </a:r>
            <a:r>
              <a:rPr lang="en-US" sz="2400" dirty="0" smtClean="0"/>
              <a:t>material results </a:t>
            </a:r>
            <a:r>
              <a:rPr lang="en-US" sz="2400" dirty="0"/>
              <a:t>in higher IQ scores!</a:t>
            </a:r>
          </a:p>
          <a:p>
            <a:endParaRPr lang="en-US" sz="2400" dirty="0">
              <a:solidFill>
                <a:schemeClr val="accent3"/>
              </a:solidFill>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5445557"/>
            <a:ext cx="1749425" cy="1474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6521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53" presetClass="entr" presetSubtype="16" fill="hold" nodeType="withEffect">
                                  <p:stCondLst>
                                    <p:cond delay="0"/>
                                  </p:stCondLst>
                                  <p:childTnLst>
                                    <p:set>
                                      <p:cBhvr>
                                        <p:cTn id="14" dur="1" fill="hold">
                                          <p:stCondLst>
                                            <p:cond delay="0"/>
                                          </p:stCondLst>
                                        </p:cTn>
                                        <p:tgtEl>
                                          <p:spTgt spid="5122"/>
                                        </p:tgtEl>
                                        <p:attrNameLst>
                                          <p:attrName>style.visibility</p:attrName>
                                        </p:attrNameLst>
                                      </p:cBhvr>
                                      <p:to>
                                        <p:strVal val="visible"/>
                                      </p:to>
                                    </p:set>
                                    <p:anim calcmode="lin" valueType="num">
                                      <p:cBhvr>
                                        <p:cTn id="15" dur="500" fill="hold"/>
                                        <p:tgtEl>
                                          <p:spTgt spid="5122"/>
                                        </p:tgtEl>
                                        <p:attrNameLst>
                                          <p:attrName>ppt_w</p:attrName>
                                        </p:attrNameLst>
                                      </p:cBhvr>
                                      <p:tavLst>
                                        <p:tav tm="0">
                                          <p:val>
                                            <p:fltVal val="0"/>
                                          </p:val>
                                        </p:tav>
                                        <p:tav tm="100000">
                                          <p:val>
                                            <p:strVal val="#ppt_w"/>
                                          </p:val>
                                        </p:tav>
                                      </p:tavLst>
                                    </p:anim>
                                    <p:anim calcmode="lin" valueType="num">
                                      <p:cBhvr>
                                        <p:cTn id="16" dur="500" fill="hold"/>
                                        <p:tgtEl>
                                          <p:spTgt spid="5122"/>
                                        </p:tgtEl>
                                        <p:attrNameLst>
                                          <p:attrName>ppt_h</p:attrName>
                                        </p:attrNameLst>
                                      </p:cBhvr>
                                      <p:tavLst>
                                        <p:tav tm="0">
                                          <p:val>
                                            <p:fltVal val="0"/>
                                          </p:val>
                                        </p:tav>
                                        <p:tav tm="100000">
                                          <p:val>
                                            <p:strVal val="#ppt_h"/>
                                          </p:val>
                                        </p:tav>
                                      </p:tavLst>
                                    </p:anim>
                                    <p:animEffect transition="in" filter="fade">
                                      <p:cBhvr>
                                        <p:cTn id="17"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a:t>
            </a:r>
            <a:endParaRPr lang="en-US" dirty="0"/>
          </a:p>
        </p:txBody>
      </p:sp>
      <p:sp>
        <p:nvSpPr>
          <p:cNvPr id="3" name="Content Placeholder 2"/>
          <p:cNvSpPr>
            <a:spLocks noGrp="1"/>
          </p:cNvSpPr>
          <p:nvPr>
            <p:ph idx="1"/>
          </p:nvPr>
        </p:nvSpPr>
        <p:spPr/>
        <p:txBody>
          <a:bodyPr>
            <a:normAutofit/>
          </a:bodyPr>
          <a:lstStyle/>
          <a:p>
            <a:r>
              <a:rPr lang="en-US" sz="2400" dirty="0"/>
              <a:t/>
            </a:r>
            <a:br>
              <a:rPr lang="en-US" sz="2400" dirty="0"/>
            </a:br>
            <a:r>
              <a:rPr lang="en-US" sz="2400" dirty="0"/>
              <a:t>Rosenthal, Robert &amp; Jacobson, Lenore (1968). </a:t>
            </a:r>
            <a:r>
              <a:rPr lang="en-US" sz="2400" i="1" dirty="0"/>
              <a:t>Pygmalion in the Classroom: Teacher expectations and student intellectual development</a:t>
            </a:r>
            <a:r>
              <a:rPr lang="en-US" sz="2400" dirty="0"/>
              <a:t>. New York: Holt, Rinehart &amp; Winston. </a:t>
            </a:r>
            <a:endParaRPr lang="en-US" sz="2400" dirty="0" smtClean="0"/>
          </a:p>
          <a:p>
            <a:endParaRPr lang="en-US" sz="2400" dirty="0"/>
          </a:p>
          <a:p>
            <a:r>
              <a:rPr lang="en-US" sz="2400" dirty="0"/>
              <a:t>Rosenthal, Robert &amp; Jacobson, Lenore (1992) </a:t>
            </a:r>
            <a:r>
              <a:rPr lang="en-US" sz="2400" i="1" dirty="0"/>
              <a:t>Pygmalion in the classroom</a:t>
            </a:r>
            <a:r>
              <a:rPr lang="en-US" sz="2400" dirty="0"/>
              <a:t>. Expanded edition. New York: Irvington </a:t>
            </a:r>
          </a:p>
          <a:p>
            <a:endParaRPr lang="en-US" sz="2400" dirty="0">
              <a:solidFill>
                <a:schemeClr val="accent3"/>
              </a:solidFill>
            </a:endParaRPr>
          </a:p>
        </p:txBody>
      </p:sp>
    </p:spTree>
    <p:extLst>
      <p:ext uri="{BB962C8B-B14F-4D97-AF65-F5344CB8AC3E}">
        <p14:creationId xmlns:p14="http://schemas.microsoft.com/office/powerpoint/2010/main" val="591528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a:t>With this type of design, if you have 90 Subjects and 3 conditions, there are 30 subjects in each condition. If you have the same 90 subjects but only 2 conditions, you would put 45 subjects in each condition.</a:t>
            </a:r>
          </a:p>
        </p:txBody>
      </p:sp>
      <p:sp>
        <p:nvSpPr>
          <p:cNvPr id="2" name="Rectangle 1"/>
          <p:cNvSpPr/>
          <p:nvPr/>
        </p:nvSpPr>
        <p:spPr>
          <a:xfrm>
            <a:off x="762000" y="3995409"/>
            <a:ext cx="4724400" cy="1815882"/>
          </a:xfrm>
          <a:prstGeom prst="rect">
            <a:avLst/>
          </a:prstGeom>
        </p:spPr>
        <p:style>
          <a:lnRef idx="3">
            <a:schemeClr val="lt1"/>
          </a:lnRef>
          <a:fillRef idx="1">
            <a:schemeClr val="accent1"/>
          </a:fillRef>
          <a:effectRef idx="1">
            <a:schemeClr val="accent1"/>
          </a:effectRef>
          <a:fontRef idx="minor">
            <a:schemeClr val="lt1"/>
          </a:fontRef>
        </p:style>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2800" b="1" dirty="0" smtClean="0">
                <a:ln/>
                <a:solidFill>
                  <a:schemeClr val="bg2"/>
                </a:solidFill>
                <a:effectLst>
                  <a:glow rad="139700">
                    <a:schemeClr val="accent2">
                      <a:satMod val="175000"/>
                      <a:alpha val="40000"/>
                    </a:schemeClr>
                  </a:glow>
                </a:effectLst>
              </a:rPr>
              <a:t>Between-Subjects Design</a:t>
            </a:r>
          </a:p>
          <a:p>
            <a:pPr algn="ctr"/>
            <a:r>
              <a:rPr lang="en-US" sz="2800" b="1" dirty="0" smtClean="0">
                <a:ln/>
                <a:solidFill>
                  <a:schemeClr val="bg2"/>
                </a:solidFill>
                <a:effectLst>
                  <a:glow rad="139700">
                    <a:schemeClr val="accent2">
                      <a:satMod val="175000"/>
                      <a:alpha val="40000"/>
                    </a:schemeClr>
                  </a:glow>
                </a:effectLst>
              </a:rPr>
              <a:t>90 subjects ÷ </a:t>
            </a:r>
            <a:br>
              <a:rPr lang="en-US" sz="2800" b="1" dirty="0" smtClean="0">
                <a:ln/>
                <a:solidFill>
                  <a:schemeClr val="bg2"/>
                </a:solidFill>
                <a:effectLst>
                  <a:glow rad="139700">
                    <a:schemeClr val="accent2">
                      <a:satMod val="175000"/>
                      <a:alpha val="40000"/>
                    </a:schemeClr>
                  </a:glow>
                </a:effectLst>
              </a:rPr>
            </a:br>
            <a:r>
              <a:rPr lang="en-US" sz="2800" b="1" dirty="0" smtClean="0">
                <a:ln/>
                <a:solidFill>
                  <a:schemeClr val="bg2"/>
                </a:solidFill>
                <a:effectLst>
                  <a:glow rad="139700">
                    <a:schemeClr val="accent2">
                      <a:satMod val="175000"/>
                      <a:alpha val="40000"/>
                    </a:schemeClr>
                  </a:glow>
                </a:effectLst>
              </a:rPr>
              <a:t>3 conditions = </a:t>
            </a:r>
            <a:br>
              <a:rPr lang="en-US" sz="2800" b="1" dirty="0" smtClean="0">
                <a:ln/>
                <a:solidFill>
                  <a:schemeClr val="bg2"/>
                </a:solidFill>
                <a:effectLst>
                  <a:glow rad="139700">
                    <a:schemeClr val="accent2">
                      <a:satMod val="175000"/>
                      <a:alpha val="40000"/>
                    </a:schemeClr>
                  </a:glow>
                </a:effectLst>
              </a:rPr>
            </a:br>
            <a:r>
              <a:rPr lang="en-US" sz="2800" b="1" dirty="0" smtClean="0">
                <a:ln/>
                <a:solidFill>
                  <a:schemeClr val="bg2"/>
                </a:solidFill>
                <a:effectLst>
                  <a:glow rad="139700">
                    <a:schemeClr val="accent2">
                      <a:satMod val="175000"/>
                      <a:alpha val="40000"/>
                    </a:schemeClr>
                  </a:glow>
                </a:effectLst>
              </a:rPr>
              <a:t>30 subjects per condition</a:t>
            </a:r>
          </a:p>
        </p:txBody>
      </p:sp>
      <p:pic>
        <p:nvPicPr>
          <p:cNvPr id="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4687907"/>
            <a:ext cx="2209800" cy="18637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11010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childTnLst>
                                </p:cTn>
                              </p:par>
                              <p:par>
                                <p:cTn id="14" presetID="26" presetClass="entr" presetSubtype="0"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down)">
                                      <p:cBhvr>
                                        <p:cTn id="16" dur="580">
                                          <p:stCondLst>
                                            <p:cond delay="0"/>
                                          </p:stCondLst>
                                        </p:cTn>
                                        <p:tgtEl>
                                          <p:spTgt spid="6"/>
                                        </p:tgtEl>
                                      </p:cBhvr>
                                    </p:animEffect>
                                    <p:anim calcmode="lin" valueType="num">
                                      <p:cBhvr>
                                        <p:cTn id="17"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2" dur="26">
                                          <p:stCondLst>
                                            <p:cond delay="650"/>
                                          </p:stCondLst>
                                        </p:cTn>
                                        <p:tgtEl>
                                          <p:spTgt spid="6"/>
                                        </p:tgtEl>
                                      </p:cBhvr>
                                      <p:to x="100000" y="60000"/>
                                    </p:animScale>
                                    <p:animScale>
                                      <p:cBhvr>
                                        <p:cTn id="23" dur="166" decel="50000">
                                          <p:stCondLst>
                                            <p:cond delay="676"/>
                                          </p:stCondLst>
                                        </p:cTn>
                                        <p:tgtEl>
                                          <p:spTgt spid="6"/>
                                        </p:tgtEl>
                                      </p:cBhvr>
                                      <p:to x="100000" y="100000"/>
                                    </p:animScale>
                                    <p:animScale>
                                      <p:cBhvr>
                                        <p:cTn id="24" dur="26">
                                          <p:stCondLst>
                                            <p:cond delay="1312"/>
                                          </p:stCondLst>
                                        </p:cTn>
                                        <p:tgtEl>
                                          <p:spTgt spid="6"/>
                                        </p:tgtEl>
                                      </p:cBhvr>
                                      <p:to x="100000" y="80000"/>
                                    </p:animScale>
                                    <p:animScale>
                                      <p:cBhvr>
                                        <p:cTn id="25" dur="166" decel="50000">
                                          <p:stCondLst>
                                            <p:cond delay="1338"/>
                                          </p:stCondLst>
                                        </p:cTn>
                                        <p:tgtEl>
                                          <p:spTgt spid="6"/>
                                        </p:tgtEl>
                                      </p:cBhvr>
                                      <p:to x="100000" y="100000"/>
                                    </p:animScale>
                                    <p:animScale>
                                      <p:cBhvr>
                                        <p:cTn id="26" dur="26">
                                          <p:stCondLst>
                                            <p:cond delay="1642"/>
                                          </p:stCondLst>
                                        </p:cTn>
                                        <p:tgtEl>
                                          <p:spTgt spid="6"/>
                                        </p:tgtEl>
                                      </p:cBhvr>
                                      <p:to x="100000" y="90000"/>
                                    </p:animScale>
                                    <p:animScale>
                                      <p:cBhvr>
                                        <p:cTn id="27" dur="166" decel="50000">
                                          <p:stCondLst>
                                            <p:cond delay="1668"/>
                                          </p:stCondLst>
                                        </p:cTn>
                                        <p:tgtEl>
                                          <p:spTgt spid="6"/>
                                        </p:tgtEl>
                                      </p:cBhvr>
                                      <p:to x="100000" y="100000"/>
                                    </p:animScale>
                                    <p:animScale>
                                      <p:cBhvr>
                                        <p:cTn id="28" dur="26">
                                          <p:stCondLst>
                                            <p:cond delay="1808"/>
                                          </p:stCondLst>
                                        </p:cTn>
                                        <p:tgtEl>
                                          <p:spTgt spid="6"/>
                                        </p:tgtEl>
                                      </p:cBhvr>
                                      <p:to x="100000" y="95000"/>
                                    </p:animScale>
                                    <p:animScale>
                                      <p:cBhvr>
                                        <p:cTn id="29"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0"/>
            <a:ext cx="7848600" cy="3731703"/>
          </a:xfrm>
        </p:spPr>
        <p:txBody>
          <a:bodyPr>
            <a:normAutofit lnSpcReduction="10000"/>
          </a:bodyPr>
          <a:lstStyle/>
          <a:p>
            <a:r>
              <a:rPr lang="en-US" sz="2800" dirty="0"/>
              <a:t>In contrast, in a </a:t>
            </a:r>
            <a:r>
              <a:rPr lang="en-US" sz="2800" dirty="0">
                <a:solidFill>
                  <a:schemeClr val="accent3"/>
                </a:solidFill>
              </a:rPr>
              <a:t>repeated measures design</a:t>
            </a:r>
            <a:r>
              <a:rPr lang="en-US" sz="2800" dirty="0"/>
              <a:t>, you would have the 90 subjects be in one condition and then run them again in any other condition you had in your experiments. That’s why it’s called “repeated measures” because you’re getting repeated measures on the same group of subjects. This type of </a:t>
            </a:r>
            <a:r>
              <a:rPr lang="en-US" sz="2800" dirty="0" smtClean="0"/>
              <a:t>design, and the </a:t>
            </a:r>
            <a:r>
              <a:rPr lang="en-US" sz="2800" dirty="0" smtClean="0">
                <a:solidFill>
                  <a:schemeClr val="accent3"/>
                </a:solidFill>
              </a:rPr>
              <a:t>matched </a:t>
            </a:r>
            <a:r>
              <a:rPr lang="en-US" sz="2800" dirty="0">
                <a:solidFill>
                  <a:schemeClr val="accent3"/>
                </a:solidFill>
              </a:rPr>
              <a:t>pairs </a:t>
            </a:r>
            <a:r>
              <a:rPr lang="en-US" sz="2800" dirty="0" smtClean="0">
                <a:solidFill>
                  <a:schemeClr val="accent3"/>
                </a:solidFill>
              </a:rPr>
              <a:t>design, </a:t>
            </a:r>
            <a:r>
              <a:rPr lang="en-US" sz="2800" dirty="0" smtClean="0"/>
              <a:t>are </a:t>
            </a:r>
            <a:r>
              <a:rPr lang="en-US" sz="2800" dirty="0"/>
              <a:t>covered in </a:t>
            </a:r>
            <a:r>
              <a:rPr lang="en-US" sz="2800" dirty="0" smtClean="0"/>
              <a:t>the next two modules.</a:t>
            </a:r>
            <a:endParaRPr lang="en-US" sz="2800" dirty="0"/>
          </a:p>
        </p:txBody>
      </p:sp>
      <p:sp>
        <p:nvSpPr>
          <p:cNvPr id="2" name="Rectangle 1"/>
          <p:cNvSpPr/>
          <p:nvPr/>
        </p:nvSpPr>
        <p:spPr>
          <a:xfrm>
            <a:off x="381000" y="4419600"/>
            <a:ext cx="5105400" cy="1815882"/>
          </a:xfrm>
          <a:prstGeom prst="rect">
            <a:avLst/>
          </a:prstGeom>
        </p:spPr>
        <p:style>
          <a:lnRef idx="3">
            <a:schemeClr val="lt1"/>
          </a:lnRef>
          <a:fillRef idx="1">
            <a:schemeClr val="accent1"/>
          </a:fillRef>
          <a:effectRef idx="1">
            <a:schemeClr val="accent1"/>
          </a:effectRef>
          <a:fontRef idx="minor">
            <a:schemeClr val="lt1"/>
          </a:fontRef>
        </p:style>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2800" b="1" dirty="0" smtClean="0">
                <a:ln/>
                <a:solidFill>
                  <a:schemeClr val="bg2"/>
                </a:solidFill>
                <a:effectLst>
                  <a:glow rad="139700">
                    <a:schemeClr val="accent2">
                      <a:satMod val="175000"/>
                      <a:alpha val="40000"/>
                    </a:schemeClr>
                  </a:glow>
                </a:effectLst>
              </a:rPr>
              <a:t>Repeated Measures Design</a:t>
            </a:r>
          </a:p>
          <a:p>
            <a:pPr algn="ctr"/>
            <a:r>
              <a:rPr lang="en-US" sz="2800" b="1" dirty="0" smtClean="0">
                <a:ln/>
                <a:solidFill>
                  <a:schemeClr val="bg2"/>
                </a:solidFill>
                <a:effectLst>
                  <a:glow rad="139700">
                    <a:schemeClr val="accent2">
                      <a:satMod val="175000"/>
                      <a:alpha val="40000"/>
                    </a:schemeClr>
                  </a:glow>
                </a:effectLst>
              </a:rPr>
              <a:t>90 subjects = </a:t>
            </a:r>
          </a:p>
          <a:p>
            <a:pPr algn="ctr"/>
            <a:r>
              <a:rPr lang="en-US" sz="2800" b="1" dirty="0" smtClean="0">
                <a:ln/>
                <a:solidFill>
                  <a:schemeClr val="bg2"/>
                </a:solidFill>
                <a:effectLst>
                  <a:glow rad="139700">
                    <a:schemeClr val="accent2">
                      <a:satMod val="175000"/>
                      <a:alpha val="40000"/>
                    </a:schemeClr>
                  </a:glow>
                </a:effectLst>
              </a:rPr>
              <a:t>Run all 90 subjects in each condition (repeatedly)</a:t>
            </a:r>
          </a:p>
        </p:txBody>
      </p:sp>
      <p:pic>
        <p:nvPicPr>
          <p:cNvPr id="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4687907"/>
            <a:ext cx="2209800" cy="18637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064233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1"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childTnLst>
                                </p:cTn>
                              </p:par>
                              <p:par>
                                <p:cTn id="18" presetID="45" presetClass="entr" presetSubtype="0" fill="hold"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2000"/>
                                        <p:tgtEl>
                                          <p:spTgt spid="6"/>
                                        </p:tgtEl>
                                      </p:cBhvr>
                                    </p:animEffect>
                                    <p:anim calcmode="lin" valueType="num">
                                      <p:cBhvr>
                                        <p:cTn id="21" dur="2000" fill="hold"/>
                                        <p:tgtEl>
                                          <p:spTgt spid="6"/>
                                        </p:tgtEl>
                                        <p:attrNameLst>
                                          <p:attrName>ppt_w</p:attrName>
                                        </p:attrNameLst>
                                      </p:cBhvr>
                                      <p:tavLst>
                                        <p:tav tm="0" fmla="#ppt_w*sin(2.5*pi*$)">
                                          <p:val>
                                            <p:fltVal val="0"/>
                                          </p:val>
                                        </p:tav>
                                        <p:tav tm="100000">
                                          <p:val>
                                            <p:fltVal val="1"/>
                                          </p:val>
                                        </p:tav>
                                      </p:tavLst>
                                    </p:anim>
                                    <p:anim calcmode="lin" valueType="num">
                                      <p:cBhvr>
                                        <p:cTn id="22"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7620000" cy="5135563"/>
          </a:xfrm>
        </p:spPr>
        <p:txBody>
          <a:bodyPr>
            <a:normAutofit/>
          </a:bodyPr>
          <a:lstStyle/>
          <a:p>
            <a:endParaRPr lang="en-US" sz="2800" dirty="0" smtClean="0"/>
          </a:p>
          <a:p>
            <a:r>
              <a:rPr lang="en-US" sz="2800" dirty="0" smtClean="0"/>
              <a:t>Note: </a:t>
            </a:r>
            <a:r>
              <a:rPr lang="en-US" sz="2800" dirty="0">
                <a:solidFill>
                  <a:schemeClr val="accent3"/>
                </a:solidFill>
              </a:rPr>
              <a:t>In the rest of this module, you are going to set up an experiment using a between-subjects design.</a:t>
            </a:r>
            <a:r>
              <a:rPr lang="en-US" sz="2800" i="1" dirty="0"/>
              <a:t/>
            </a:r>
            <a:br>
              <a:rPr lang="en-US" sz="2800" i="1" dirty="0"/>
            </a:br>
            <a:endParaRPr lang="en-US" sz="2800" i="1" dirty="0" smtClean="0"/>
          </a:p>
          <a:p>
            <a:r>
              <a:rPr lang="en-US" sz="2800" dirty="0" smtClean="0">
                <a:solidFill>
                  <a:schemeClr val="accent1"/>
                </a:solidFill>
              </a:rPr>
              <a:t>(1) Let’s say you had 90 patients in your depression study. And, let’s say you want to examine the effects of the 3 levels of Elate on your participants. What is the first thing  you would do?</a:t>
            </a:r>
            <a:r>
              <a:rPr lang="en-US" sz="2800" i="1" dirty="0"/>
              <a:t/>
            </a:r>
            <a:br>
              <a:rPr lang="en-US" sz="2800" i="1" dirty="0"/>
            </a:br>
            <a:endParaRPr lang="en-US" sz="2800" dirty="0" smtClean="0"/>
          </a:p>
        </p:txBody>
      </p:sp>
      <p:sp>
        <p:nvSpPr>
          <p:cNvPr id="5" name="Title 4"/>
          <p:cNvSpPr>
            <a:spLocks noGrp="1"/>
          </p:cNvSpPr>
          <p:nvPr>
            <p:ph type="title"/>
          </p:nvPr>
        </p:nvSpPr>
        <p:spPr>
          <a:xfrm>
            <a:off x="457200" y="762000"/>
            <a:ext cx="8305800" cy="761682"/>
          </a:xfrm>
        </p:spPr>
        <p:txBody>
          <a:bodyPr>
            <a:normAutofit fontScale="90000"/>
          </a:bodyPr>
          <a:lstStyle/>
          <a:p>
            <a:r>
              <a:rPr lang="en-US" b="1" dirty="0"/>
              <a:t>Random Assignment Using a </a:t>
            </a:r>
            <a:r>
              <a:rPr lang="en-US" b="1" dirty="0" smtClean="0"/>
              <a:t>Between-Subjects Design</a:t>
            </a:r>
            <a:endParaRPr lang="en-US" dirty="0"/>
          </a:p>
        </p:txBody>
      </p:sp>
    </p:spTree>
    <p:extLst>
      <p:ext uri="{BB962C8B-B14F-4D97-AF65-F5344CB8AC3E}">
        <p14:creationId xmlns:p14="http://schemas.microsoft.com/office/powerpoint/2010/main" val="2065520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7620000" cy="5486400"/>
          </a:xfrm>
        </p:spPr>
        <p:txBody>
          <a:bodyPr>
            <a:normAutofit lnSpcReduction="10000"/>
          </a:bodyPr>
          <a:lstStyle/>
          <a:p>
            <a:r>
              <a:rPr lang="en-US" sz="2800" dirty="0" smtClean="0"/>
              <a:t>The </a:t>
            </a:r>
            <a:r>
              <a:rPr lang="en-US" sz="2800" dirty="0"/>
              <a:t>ﬁrst thing you might do is to see whether your 90 patients </a:t>
            </a:r>
            <a:r>
              <a:rPr lang="en-US" sz="2800" dirty="0" smtClean="0"/>
              <a:t>are basically </a:t>
            </a:r>
            <a:r>
              <a:rPr lang="en-US" sz="2800" dirty="0"/>
              <a:t>all the same. For example, if some of them were </a:t>
            </a:r>
            <a:r>
              <a:rPr lang="en-US" sz="2800" dirty="0" smtClean="0"/>
              <a:t>severely depressed </a:t>
            </a:r>
            <a:r>
              <a:rPr lang="en-US" sz="2800" dirty="0"/>
              <a:t>and others were only slightly depressed, then it wouldn’t </a:t>
            </a:r>
            <a:r>
              <a:rPr lang="en-US" sz="2800" dirty="0" smtClean="0"/>
              <a:t>be fair </a:t>
            </a:r>
            <a:r>
              <a:rPr lang="en-US" sz="2800" dirty="0"/>
              <a:t>to treat them as equal: </a:t>
            </a:r>
            <a:endParaRPr lang="en-US" sz="2800" dirty="0" smtClean="0"/>
          </a:p>
          <a:p>
            <a:r>
              <a:rPr lang="en-US" sz="2800" dirty="0" smtClean="0"/>
              <a:t>Suppose </a:t>
            </a:r>
            <a:r>
              <a:rPr lang="en-US" sz="2800" dirty="0"/>
              <a:t>you gave Elate to the </a:t>
            </a:r>
            <a:r>
              <a:rPr lang="en-US" sz="2800" dirty="0" smtClean="0"/>
              <a:t>severely depressed </a:t>
            </a:r>
            <a:r>
              <a:rPr lang="en-US" sz="2800" dirty="0"/>
              <a:t>ones and a placebo to the mildly depressed ones. </a:t>
            </a:r>
            <a:r>
              <a:rPr lang="en-US" sz="2800" dirty="0" smtClean="0"/>
              <a:t>Suppose also </a:t>
            </a:r>
            <a:r>
              <a:rPr lang="en-US" sz="2800" dirty="0"/>
              <a:t>that at the conclusion of your study, you ﬁnd that the ones who </a:t>
            </a:r>
            <a:r>
              <a:rPr lang="en-US" sz="2800" dirty="0" smtClean="0"/>
              <a:t>were given </a:t>
            </a:r>
            <a:r>
              <a:rPr lang="en-US" sz="2800" dirty="0"/>
              <a:t>the Elate have moderate depression after their medication regimen</a:t>
            </a:r>
            <a:r>
              <a:rPr lang="en-US" sz="2800" dirty="0" smtClean="0"/>
              <a:t>. </a:t>
            </a:r>
          </a:p>
        </p:txBody>
      </p:sp>
    </p:spTree>
    <p:extLst>
      <p:ext uri="{BB962C8B-B14F-4D97-AF65-F5344CB8AC3E}">
        <p14:creationId xmlns:p14="http://schemas.microsoft.com/office/powerpoint/2010/main" val="47128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7620000" cy="5592763"/>
          </a:xfrm>
        </p:spPr>
        <p:txBody>
          <a:bodyPr>
            <a:normAutofit/>
          </a:bodyPr>
          <a:lstStyle/>
          <a:p>
            <a:r>
              <a:rPr lang="en-US" sz="2800" dirty="0"/>
              <a:t>Obviously, it would not be fair to conclude that Elate is not effective against depression because patients receiving it ended up moderately depressed whereas those that received a placebo did better since they ended up only mildly depressed! That would be ridiculous since the 2 groups didn’t start out equal in their level of depression to begin with!</a:t>
            </a: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4800600"/>
            <a:ext cx="2209800" cy="18637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39800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6" presetClass="entr" presetSubtype="0"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80">
                                          <p:stCondLst>
                                            <p:cond delay="0"/>
                                          </p:stCondLst>
                                        </p:cTn>
                                        <p:tgtEl>
                                          <p:spTgt spid="4"/>
                                        </p:tgtEl>
                                      </p:cBhvr>
                                    </p:animEffect>
                                    <p:anim calcmode="lin" valueType="num">
                                      <p:cBhvr>
                                        <p:cTn id="14"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9" dur="26">
                                          <p:stCondLst>
                                            <p:cond delay="650"/>
                                          </p:stCondLst>
                                        </p:cTn>
                                        <p:tgtEl>
                                          <p:spTgt spid="4"/>
                                        </p:tgtEl>
                                      </p:cBhvr>
                                      <p:to x="100000" y="60000"/>
                                    </p:animScale>
                                    <p:animScale>
                                      <p:cBhvr>
                                        <p:cTn id="20" dur="166" decel="50000">
                                          <p:stCondLst>
                                            <p:cond delay="676"/>
                                          </p:stCondLst>
                                        </p:cTn>
                                        <p:tgtEl>
                                          <p:spTgt spid="4"/>
                                        </p:tgtEl>
                                      </p:cBhvr>
                                      <p:to x="100000" y="100000"/>
                                    </p:animScale>
                                    <p:animScale>
                                      <p:cBhvr>
                                        <p:cTn id="21" dur="26">
                                          <p:stCondLst>
                                            <p:cond delay="1312"/>
                                          </p:stCondLst>
                                        </p:cTn>
                                        <p:tgtEl>
                                          <p:spTgt spid="4"/>
                                        </p:tgtEl>
                                      </p:cBhvr>
                                      <p:to x="100000" y="80000"/>
                                    </p:animScale>
                                    <p:animScale>
                                      <p:cBhvr>
                                        <p:cTn id="22" dur="166" decel="50000">
                                          <p:stCondLst>
                                            <p:cond delay="1338"/>
                                          </p:stCondLst>
                                        </p:cTn>
                                        <p:tgtEl>
                                          <p:spTgt spid="4"/>
                                        </p:tgtEl>
                                      </p:cBhvr>
                                      <p:to x="100000" y="100000"/>
                                    </p:animScale>
                                    <p:animScale>
                                      <p:cBhvr>
                                        <p:cTn id="23" dur="26">
                                          <p:stCondLst>
                                            <p:cond delay="1642"/>
                                          </p:stCondLst>
                                        </p:cTn>
                                        <p:tgtEl>
                                          <p:spTgt spid="4"/>
                                        </p:tgtEl>
                                      </p:cBhvr>
                                      <p:to x="100000" y="90000"/>
                                    </p:animScale>
                                    <p:animScale>
                                      <p:cBhvr>
                                        <p:cTn id="24" dur="166" decel="50000">
                                          <p:stCondLst>
                                            <p:cond delay="1668"/>
                                          </p:stCondLst>
                                        </p:cTn>
                                        <p:tgtEl>
                                          <p:spTgt spid="4"/>
                                        </p:tgtEl>
                                      </p:cBhvr>
                                      <p:to x="100000" y="100000"/>
                                    </p:animScale>
                                    <p:animScale>
                                      <p:cBhvr>
                                        <p:cTn id="25" dur="26">
                                          <p:stCondLst>
                                            <p:cond delay="1808"/>
                                          </p:stCondLst>
                                        </p:cTn>
                                        <p:tgtEl>
                                          <p:spTgt spid="4"/>
                                        </p:tgtEl>
                                      </p:cBhvr>
                                      <p:to x="100000" y="95000"/>
                                    </p:animScale>
                                    <p:animScale>
                                      <p:cBhvr>
                                        <p:cTn id="26"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7620000" cy="5592763"/>
          </a:xfrm>
        </p:spPr>
        <p:txBody>
          <a:bodyPr>
            <a:normAutofit/>
          </a:bodyPr>
          <a:lstStyle/>
          <a:p>
            <a:r>
              <a:rPr lang="en-US" sz="2800" dirty="0"/>
              <a:t>Clearly, you’d want to control for level of depression. We’ll get back to this in a little while. In the meantime, let’s assume that all of the 90 patients were equivalent in their degree of depression. </a:t>
            </a:r>
            <a:endParaRPr lang="en-US" sz="2800" dirty="0" smtClean="0"/>
          </a:p>
          <a:p>
            <a:r>
              <a:rPr lang="en-US" sz="2800" dirty="0" smtClean="0"/>
              <a:t>So </a:t>
            </a:r>
            <a:r>
              <a:rPr lang="en-US" sz="2800" dirty="0"/>
              <a:t>remember, </a:t>
            </a:r>
            <a:br>
              <a:rPr lang="en-US" sz="2800" dirty="0"/>
            </a:br>
            <a:r>
              <a:rPr lang="en-US" sz="2800" u="sng" dirty="0"/>
              <a:t>Our assumption: All 90 patients are roughly equivalent in their degree of depression. </a:t>
            </a:r>
            <a:endParaRPr lang="en-US" sz="2800" dirty="0"/>
          </a:p>
        </p:txBody>
      </p:sp>
    </p:spTree>
    <p:extLst>
      <p:ext uri="{BB962C8B-B14F-4D97-AF65-F5344CB8AC3E}">
        <p14:creationId xmlns:p14="http://schemas.microsoft.com/office/powerpoint/2010/main" val="2257736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Custom 1">
      <a:dk1>
        <a:srgbClr val="000000"/>
      </a:dk1>
      <a:lt1>
        <a:srgbClr val="FFFFFF"/>
      </a:lt1>
      <a:dk2>
        <a:srgbClr val="D1282E"/>
      </a:dk2>
      <a:lt2>
        <a:srgbClr val="C8C8B1"/>
      </a:lt2>
      <a:accent1>
        <a:srgbClr val="9C1D22"/>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511</TotalTime>
  <Words>2113</Words>
  <Application>Microsoft Office PowerPoint</Application>
  <PresentationFormat>On-screen Show (4:3)</PresentationFormat>
  <Paragraphs>91</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Essential</vt:lpstr>
      <vt:lpstr>Between-Subjects Designs</vt:lpstr>
      <vt:lpstr>PowerPoint Presentation</vt:lpstr>
      <vt:lpstr>PowerPoint Presentation</vt:lpstr>
      <vt:lpstr>PowerPoint Presentation</vt:lpstr>
      <vt:lpstr>PowerPoint Presentation</vt:lpstr>
      <vt:lpstr>Random Assignment Using a Between-Subjects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Random Selection vs.  Random Assignment </vt:lpstr>
      <vt:lpstr>PowerPoint Presentation</vt:lpstr>
      <vt:lpstr>Subject Variables</vt:lpstr>
      <vt:lpstr>PowerPoint Presentation</vt:lpstr>
      <vt:lpstr>PowerPoint Presentation</vt:lpstr>
      <vt:lpstr>Other Possible Designs</vt:lpstr>
      <vt:lpstr>Exercise</vt:lpstr>
      <vt:lpstr>PowerPoint Presentation</vt:lpstr>
      <vt:lpstr>Answers to Exercises</vt:lpstr>
      <vt:lpstr>PowerPoint Presentation</vt:lpstr>
      <vt:lpstr>PowerPoint Presentation</vt:lpstr>
      <vt:lpstr>PowerPoint Presentation</vt:lpstr>
      <vt:lpstr>PowerPoint Presentation</vt:lpstr>
      <vt:lpstr>PowerPoint Presentation</vt:lpstr>
      <vt:lpstr>PowerPoint Presentation</vt:lpstr>
      <vt:lpstr>Thought Question</vt:lpstr>
      <vt:lpstr>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Student</dc:creator>
  <cp:lastModifiedBy>user</cp:lastModifiedBy>
  <cp:revision>100</cp:revision>
  <dcterms:created xsi:type="dcterms:W3CDTF">2012-11-05T21:40:56Z</dcterms:created>
  <dcterms:modified xsi:type="dcterms:W3CDTF">2016-02-15T23:01:59Z</dcterms:modified>
</cp:coreProperties>
</file>