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3"/>
  </p:handoutMasterIdLst>
  <p:sldIdLst>
    <p:sldId id="258" r:id="rId2"/>
    <p:sldId id="257" r:id="rId3"/>
    <p:sldId id="290" r:id="rId4"/>
    <p:sldId id="291" r:id="rId5"/>
    <p:sldId id="292" r:id="rId6"/>
    <p:sldId id="293" r:id="rId7"/>
    <p:sldId id="295" r:id="rId8"/>
    <p:sldId id="296" r:id="rId9"/>
    <p:sldId id="297" r:id="rId10"/>
    <p:sldId id="298" r:id="rId11"/>
    <p:sldId id="299" r:id="rId12"/>
    <p:sldId id="309" r:id="rId13"/>
    <p:sldId id="300" r:id="rId14"/>
    <p:sldId id="301" r:id="rId15"/>
    <p:sldId id="302" r:id="rId16"/>
    <p:sldId id="303" r:id="rId17"/>
    <p:sldId id="304" r:id="rId18"/>
    <p:sldId id="305" r:id="rId19"/>
    <p:sldId id="306" r:id="rId20"/>
    <p:sldId id="307" r:id="rId21"/>
    <p:sldId id="30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8" d="100"/>
          <a:sy n="98" d="100"/>
        </p:scale>
        <p:origin x="7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C77909-CE49-4BE3-8825-F4A887516598}" type="datetimeFigureOut">
              <a:rPr lang="en-US" smtClean="0"/>
              <a:t>2/11/2016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78E1D3-EA0A-4448-932E-ECB22744DAD0}" type="slidenum">
              <a:rPr lang="en-US" smtClean="0"/>
              <a:t>‹#›</a:t>
            </a:fld>
            <a:endParaRPr lang="en-US" dirty="0"/>
          </a:p>
        </p:txBody>
      </p:sp>
    </p:spTree>
    <p:extLst>
      <p:ext uri="{BB962C8B-B14F-4D97-AF65-F5344CB8AC3E}">
        <p14:creationId xmlns:p14="http://schemas.microsoft.com/office/powerpoint/2010/main" val="16464246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cap="none" spc="-80" baseline="0">
                <a:solidFill>
                  <a:schemeClr val="tx1"/>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8" name="Slide Number Placeholder 7"/>
          <p:cNvSpPr>
            <a:spLocks noGrp="1"/>
          </p:cNvSpPr>
          <p:nvPr>
            <p:ph type="sldNum" sz="quarter" idx="11"/>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8"/>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8F82F48-BC74-4313-872B-BBC4F09586F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D8F82F48-BC74-4313-872B-BBC4F09586F4}" type="slidenum">
              <a:rPr lang="en-US" smtClean="0"/>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D8F82F48-BC74-4313-872B-BBC4F09586F4}" type="slidenum">
              <a:rPr lang="en-US" smtClean="0"/>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8000">
              <a:schemeClr val="accent2"/>
            </a:gs>
            <a:gs pos="100000">
              <a:schemeClr val="tx2">
                <a:lumMod val="60000"/>
                <a:lumOff val="40000"/>
              </a:schemeClr>
            </a:gs>
            <a:gs pos="100000">
              <a:schemeClr val="accent1">
                <a:tint val="23500"/>
                <a:satMod val="160000"/>
              </a:schemeClr>
            </a:gs>
          </a:gsLst>
          <a:lin ang="27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8305800" cy="761682"/>
          </a:xfrm>
          <a:prstGeom prst="rect">
            <a:avLst/>
          </a:prstGeom>
        </p:spPr>
        <p:txBody>
          <a:bodyPr vert="horz" lIns="91440" tIns="45720" rIns="91440" bIns="45720" rtlCol="0" anchor="b">
            <a:normAutofit/>
          </a:bodyPr>
          <a:lstStyle/>
          <a:p>
            <a:endParaRPr lang="en-US" dirty="0"/>
          </a:p>
        </p:txBody>
      </p:sp>
      <p:sp>
        <p:nvSpPr>
          <p:cNvPr id="3" name="Text Placeholder 2"/>
          <p:cNvSpPr>
            <a:spLocks noGrp="1"/>
          </p:cNvSpPr>
          <p:nvPr>
            <p:ph type="body" idx="1"/>
          </p:nvPr>
        </p:nvSpPr>
        <p:spPr>
          <a:xfrm>
            <a:off x="457200" y="990600"/>
            <a:ext cx="7620000" cy="5135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D8F82F48-BC74-4313-872B-BBC4F09586F4}" type="slidenum">
              <a:rPr lang="en-US" smtClean="0"/>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iming>
    <p:tnLst>
      <p:par>
        <p:cTn id="1" dur="indefinite" restart="never" nodeType="tmRoot"/>
      </p:par>
    </p:tnLst>
  </p:timing>
  <p:txStyles>
    <p:titleStyle>
      <a:lvl1pPr algn="l" defTabSz="914400" rtl="0" eaLnBrk="1" latinLnBrk="0" hangingPunct="1">
        <a:spcBef>
          <a:spcPct val="0"/>
        </a:spcBef>
        <a:buNone/>
        <a:defRPr sz="3600" kern="1200" cap="none"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t>Repeated Measures Designs</a:t>
            </a:r>
            <a:endParaRPr lang="en-US" sz="6000" dirty="0"/>
          </a:p>
        </p:txBody>
      </p:sp>
      <p:sp>
        <p:nvSpPr>
          <p:cNvPr id="3" name="Subtitle 2"/>
          <p:cNvSpPr>
            <a:spLocks noGrp="1"/>
          </p:cNvSpPr>
          <p:nvPr>
            <p:ph type="subTitle" idx="1"/>
          </p:nvPr>
        </p:nvSpPr>
        <p:spPr>
          <a:xfrm>
            <a:off x="457200" y="4343400"/>
            <a:ext cx="8001000" cy="1295400"/>
          </a:xfrm>
        </p:spPr>
        <p:txBody>
          <a:bodyPr>
            <a:normAutofit fontScale="92500" lnSpcReduction="10000"/>
          </a:bodyPr>
          <a:lstStyle/>
          <a:p>
            <a:r>
              <a:rPr lang="en-US" sz="2400" dirty="0" smtClean="0"/>
              <a:t>Module 8</a:t>
            </a:r>
          </a:p>
          <a:p>
            <a:r>
              <a:rPr lang="en-US" sz="2400" dirty="0"/>
              <a:t>Experimental </a:t>
            </a:r>
            <a:r>
              <a:rPr lang="en-US" sz="2400" dirty="0" smtClean="0"/>
              <a:t>psychology </a:t>
            </a:r>
            <a:br>
              <a:rPr lang="en-US" sz="2400" dirty="0" smtClean="0"/>
            </a:br>
            <a:r>
              <a:rPr lang="en-US" sz="2400" dirty="0" smtClean="0"/>
              <a:t>guided-inquiry learning</a:t>
            </a:r>
          </a:p>
          <a:p>
            <a:endParaRPr lang="en-US" dirty="0" smtClean="0"/>
          </a:p>
          <a:p>
            <a:endParaRPr lang="en-US" dirty="0"/>
          </a:p>
        </p:txBody>
      </p:sp>
      <p:sp>
        <p:nvSpPr>
          <p:cNvPr id="4" name="TextBox 3"/>
          <p:cNvSpPr txBox="1"/>
          <p:nvPr/>
        </p:nvSpPr>
        <p:spPr>
          <a:xfrm>
            <a:off x="505691" y="5928293"/>
            <a:ext cx="7543800" cy="461665"/>
          </a:xfrm>
          <a:prstGeom prst="rect">
            <a:avLst/>
          </a:prstGeom>
          <a:noFill/>
        </p:spPr>
        <p:txBody>
          <a:bodyPr wrap="square" rtlCol="0">
            <a:spAutoFit/>
          </a:bodyPr>
          <a:lstStyle/>
          <a:p>
            <a:r>
              <a:rPr lang="en-US" sz="1200" dirty="0" smtClean="0"/>
              <a:t>Module 8: Repeated Measures Designs</a:t>
            </a:r>
          </a:p>
          <a:p>
            <a:r>
              <a:rPr lang="en-US" sz="1200" dirty="0" smtClean="0"/>
              <a:t>©2012, </a:t>
            </a:r>
            <a:r>
              <a:rPr lang="de-DE" sz="1200" dirty="0" smtClean="0"/>
              <a:t>Dr. A. Geliebter &amp; Dr. B. Rumain, Touro College &amp; University System</a:t>
            </a:r>
            <a:endParaRPr lang="en-US" sz="1200" dirty="0"/>
          </a:p>
        </p:txBody>
      </p:sp>
    </p:spTree>
    <p:extLst>
      <p:ext uri="{BB962C8B-B14F-4D97-AF65-F5344CB8AC3E}">
        <p14:creationId xmlns:p14="http://schemas.microsoft.com/office/powerpoint/2010/main" val="36172538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rmAutofit lnSpcReduction="10000"/>
          </a:bodyPr>
          <a:lstStyle/>
          <a:p>
            <a:r>
              <a:rPr lang="en-US" sz="2800" i="1" dirty="0">
                <a:solidFill>
                  <a:schemeClr val="accent3"/>
                </a:solidFill>
              </a:rPr>
              <a:t>Let’s now consider another study.</a:t>
            </a:r>
            <a:r>
              <a:rPr lang="en-US" sz="2800" dirty="0">
                <a:solidFill>
                  <a:schemeClr val="accent3"/>
                </a:solidFill>
              </a:rPr>
              <a:t> </a:t>
            </a:r>
            <a:endParaRPr lang="en-US" sz="2800" dirty="0" smtClean="0">
              <a:solidFill>
                <a:schemeClr val="accent3"/>
              </a:solidFill>
            </a:endParaRPr>
          </a:p>
          <a:p>
            <a:r>
              <a:rPr lang="en-US" sz="2800" dirty="0" smtClean="0"/>
              <a:t>Suppose </a:t>
            </a:r>
            <a:r>
              <a:rPr lang="en-US" sz="2800" dirty="0"/>
              <a:t>we were doing a study of memory and we are interested in how memory for learnt material is affected by the format in which we present the material. </a:t>
            </a:r>
            <a:endParaRPr lang="en-US" sz="2800" dirty="0" smtClean="0"/>
          </a:p>
          <a:p>
            <a:r>
              <a:rPr lang="en-US" sz="2800" dirty="0" smtClean="0"/>
              <a:t>Suppose </a:t>
            </a:r>
            <a:r>
              <a:rPr lang="en-US" sz="2800" dirty="0"/>
              <a:t>in one condition our subjects are presented with the material to memorize in an easy to remember format (“easy format” condition) whereas in the other condition, the material is presented in a more disorganized way (“disorganized format” condition) and the subjects need to reorganize it before they can begin memorizing it. </a:t>
            </a:r>
            <a:endParaRPr lang="en-US" sz="2800" dirty="0" smtClean="0"/>
          </a:p>
        </p:txBody>
      </p:sp>
      <p:sp>
        <p:nvSpPr>
          <p:cNvPr id="5" name="Title 4"/>
          <p:cNvSpPr>
            <a:spLocks noGrp="1"/>
          </p:cNvSpPr>
          <p:nvPr>
            <p:ph type="title"/>
          </p:nvPr>
        </p:nvSpPr>
        <p:spPr>
          <a:xfrm>
            <a:off x="457200" y="381000"/>
            <a:ext cx="8305800" cy="761682"/>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endParaRPr lang="en-US" dirty="0"/>
          </a:p>
        </p:txBody>
      </p:sp>
    </p:spTree>
    <p:extLst>
      <p:ext uri="{BB962C8B-B14F-4D97-AF65-F5344CB8AC3E}">
        <p14:creationId xmlns:p14="http://schemas.microsoft.com/office/powerpoint/2010/main" val="394657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1000"/>
                                        <p:tgtEl>
                                          <p:spTgt spid="3">
                                            <p:txEl>
                                              <p:pRg st="2" end="2"/>
                                            </p:txEl>
                                          </p:spTgt>
                                        </p:tgtEl>
                                      </p:cBhvr>
                                    </p:animEffect>
                                    <p:anim calcmode="lin" valueType="num">
                                      <p:cBhvr>
                                        <p:cTn id="1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077200" cy="3810000"/>
          </a:xfrm>
        </p:spPr>
        <p:txBody>
          <a:bodyPr>
            <a:normAutofit/>
          </a:bodyPr>
          <a:lstStyle/>
          <a:p>
            <a:r>
              <a:rPr lang="en-US" sz="2800" dirty="0"/>
              <a:t>Other than the format, we keep everything else constant. </a:t>
            </a:r>
          </a:p>
          <a:p>
            <a:r>
              <a:rPr lang="en-US" sz="2800" dirty="0" smtClean="0"/>
              <a:t>Any </a:t>
            </a:r>
            <a:r>
              <a:rPr lang="en-US" sz="2800" dirty="0"/>
              <a:t>memory differences would be due only to the difference in format. </a:t>
            </a:r>
            <a:endParaRPr lang="en-US" sz="2800" dirty="0" smtClean="0"/>
          </a:p>
        </p:txBody>
      </p:sp>
      <p:sp>
        <p:nvSpPr>
          <p:cNvPr id="4" name="Rectangle 3"/>
          <p:cNvSpPr/>
          <p:nvPr/>
        </p:nvSpPr>
        <p:spPr>
          <a:xfrm>
            <a:off x="976744" y="990600"/>
            <a:ext cx="2986237" cy="830997"/>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2400" dirty="0" smtClean="0">
                <a:effectLst>
                  <a:outerShdw blurRad="38100" dist="38100" dir="2700000" algn="tl">
                    <a:srgbClr val="000000">
                      <a:alpha val="43137"/>
                    </a:srgbClr>
                  </a:outerShdw>
                </a:effectLst>
              </a:rPr>
              <a:t>Easy Format</a:t>
            </a:r>
            <a:br>
              <a:rPr lang="en-US" sz="2400" dirty="0" smtClean="0">
                <a:effectLst>
                  <a:outerShdw blurRad="38100" dist="38100" dir="2700000" algn="tl">
                    <a:srgbClr val="000000">
                      <a:alpha val="43137"/>
                    </a:srgbClr>
                  </a:outerShdw>
                </a:effectLst>
              </a:rPr>
            </a:br>
            <a:r>
              <a:rPr lang="en-US" sz="2400" dirty="0" smtClean="0">
                <a:effectLst>
                  <a:outerShdw blurRad="38100" dist="38100" dir="2700000" algn="tl">
                    <a:srgbClr val="000000">
                      <a:alpha val="43137"/>
                    </a:srgbClr>
                  </a:outerShdw>
                </a:effectLst>
              </a:rPr>
              <a:t>= </a:t>
            </a:r>
            <a:r>
              <a:rPr lang="en-US" sz="2400" dirty="0">
                <a:effectLst>
                  <a:outerShdw blurRad="38100" dist="38100" dir="2700000" algn="tl">
                    <a:srgbClr val="000000">
                      <a:alpha val="43137"/>
                    </a:srgbClr>
                  </a:outerShdw>
                </a:effectLst>
              </a:rPr>
              <a:t>Condition 1</a:t>
            </a:r>
          </a:p>
        </p:txBody>
      </p:sp>
      <p:sp>
        <p:nvSpPr>
          <p:cNvPr id="5" name="Rectangle 4"/>
          <p:cNvSpPr/>
          <p:nvPr/>
        </p:nvSpPr>
        <p:spPr>
          <a:xfrm>
            <a:off x="4419599" y="990600"/>
            <a:ext cx="3124201" cy="830997"/>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2400" dirty="0" smtClean="0">
                <a:effectLst>
                  <a:outerShdw blurRad="38100" dist="38100" dir="2700000" algn="tl">
                    <a:srgbClr val="000000">
                      <a:alpha val="43137"/>
                    </a:srgbClr>
                  </a:outerShdw>
                </a:effectLst>
              </a:rPr>
              <a:t>Disorganized Format </a:t>
            </a:r>
            <a:r>
              <a:rPr lang="en-US" sz="2400" dirty="0">
                <a:effectLst>
                  <a:outerShdw blurRad="38100" dist="38100" dir="2700000" algn="tl">
                    <a:srgbClr val="000000">
                      <a:alpha val="43137"/>
                    </a:srgbClr>
                  </a:outerShdw>
                </a:effectLst>
              </a:rPr>
              <a:t>= Condition </a:t>
            </a:r>
            <a:r>
              <a:rPr lang="en-US" sz="2400" dirty="0" smtClean="0">
                <a:effectLst>
                  <a:outerShdw blurRad="38100" dist="38100" dir="2700000" algn="tl">
                    <a:srgbClr val="000000">
                      <a:alpha val="43137"/>
                    </a:srgbClr>
                  </a:outerShdw>
                </a:effectLst>
              </a:rPr>
              <a:t>2</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3949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1000"/>
                                        <p:tgtEl>
                                          <p:spTgt spid="3">
                                            <p:txEl>
                                              <p:pRg st="0" end="0"/>
                                            </p:txEl>
                                          </p:spTgt>
                                        </p:tgtEl>
                                      </p:cBhvr>
                                    </p:animEffect>
                                    <p:anim calcmode="lin" valueType="num">
                                      <p:cBhvr>
                                        <p:cTn id="1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fade">
                                      <p:cBhvr>
                                        <p:cTn id="24" dur="1000"/>
                                        <p:tgtEl>
                                          <p:spTgt spid="3">
                                            <p:txEl>
                                              <p:pRg st="1" end="1"/>
                                            </p:txEl>
                                          </p:spTgt>
                                        </p:tgtEl>
                                      </p:cBhvr>
                                    </p:animEffect>
                                    <p:anim calcmode="lin" valueType="num">
                                      <p:cBhvr>
                                        <p:cTn id="2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rmAutofit/>
          </a:bodyPr>
          <a:lstStyle/>
          <a:p>
            <a:r>
              <a:rPr lang="en-US" sz="2800" dirty="0" smtClean="0">
                <a:solidFill>
                  <a:schemeClr val="tx2"/>
                </a:solidFill>
              </a:rPr>
              <a:t>What would be the advantage of doing this study as a within-subjects study?</a:t>
            </a:r>
            <a:endParaRPr lang="en-US" sz="2800" dirty="0">
              <a:solidFill>
                <a:schemeClr val="tx2"/>
              </a:solidFill>
            </a:endParaRPr>
          </a:p>
          <a:p>
            <a:r>
              <a:rPr lang="en-US" sz="2800" dirty="0" smtClean="0"/>
              <a:t>Since we are using exactly the same identical subjects for the 2 conditions, we don’t have to contend with what may be naturally occurring differences in memory in the subjects of our 2 groups. That’s the advantage of doing the study using repeated measures.</a:t>
            </a:r>
            <a:endParaRPr lang="en-US" sz="2800" dirty="0"/>
          </a:p>
        </p:txBody>
      </p:sp>
    </p:spTree>
    <p:extLst>
      <p:ext uri="{BB962C8B-B14F-4D97-AF65-F5344CB8AC3E}">
        <p14:creationId xmlns:p14="http://schemas.microsoft.com/office/powerpoint/2010/main" val="3488515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rmAutofit/>
          </a:bodyPr>
          <a:lstStyle/>
          <a:p>
            <a:r>
              <a:rPr lang="en-US" sz="2800" dirty="0" smtClean="0">
                <a:solidFill>
                  <a:schemeClr val="tx2"/>
                </a:solidFill>
              </a:rPr>
              <a:t>What would be the disadvantage of doing this study as a within-subjects study?</a:t>
            </a:r>
            <a:endParaRPr lang="en-US" sz="2800" dirty="0">
              <a:solidFill>
                <a:schemeClr val="tx2"/>
              </a:solidFill>
            </a:endParaRPr>
          </a:p>
          <a:p>
            <a:r>
              <a:rPr lang="en-US" sz="2800" dirty="0" smtClean="0"/>
              <a:t>We have to present one condition first. Suppose we present the “easy format” condition first and then the “disorganized format.” What this means is that we would have the same group of subjects first memorize the material in the “easy format” and then they would memorize the same material again, this time presented in the “disorganized format.”</a:t>
            </a:r>
            <a:endParaRPr lang="en-US" sz="2800" dirty="0"/>
          </a:p>
        </p:txBody>
      </p:sp>
    </p:spTree>
    <p:extLst>
      <p:ext uri="{BB962C8B-B14F-4D97-AF65-F5344CB8AC3E}">
        <p14:creationId xmlns:p14="http://schemas.microsoft.com/office/powerpoint/2010/main" val="286641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077200" cy="5715000"/>
          </a:xfrm>
        </p:spPr>
        <p:txBody>
          <a:bodyPr>
            <a:normAutofit/>
          </a:bodyPr>
          <a:lstStyle/>
          <a:p>
            <a:r>
              <a:rPr lang="en-US" sz="2800" dirty="0" smtClean="0"/>
              <a:t>Then, you might not get the differences you’re expecting, namely, that they do more poorly with the “disorganized format” because when they’re memorizing it in the disorganized format, they’ve already had practice memorizing the material from the first “easy format” presentation and they are already familiar with what needs to be memorized. </a:t>
            </a:r>
          </a:p>
          <a:p>
            <a:r>
              <a:rPr lang="en-US" sz="2800" dirty="0" smtClean="0"/>
              <a:t>In other words, there is a </a:t>
            </a:r>
            <a:r>
              <a:rPr lang="en-US" sz="2800" dirty="0" smtClean="0">
                <a:solidFill>
                  <a:schemeClr val="accent3"/>
                </a:solidFill>
              </a:rPr>
              <a:t>practice effect</a:t>
            </a:r>
            <a:r>
              <a:rPr lang="en-US" sz="2800" dirty="0" smtClean="0"/>
              <a:t> in that they’ve already seen the material in the first condition.</a:t>
            </a:r>
            <a:endParaRPr lang="en-US" sz="2800" dirty="0"/>
          </a:p>
        </p:txBody>
      </p:sp>
    </p:spTree>
    <p:extLst>
      <p:ext uri="{BB962C8B-B14F-4D97-AF65-F5344CB8AC3E}">
        <p14:creationId xmlns:p14="http://schemas.microsoft.com/office/powerpoint/2010/main" val="3155091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334000"/>
          </a:xfrm>
        </p:spPr>
        <p:txBody>
          <a:bodyPr>
            <a:normAutofit fontScale="92500"/>
          </a:bodyPr>
          <a:lstStyle/>
          <a:p>
            <a:r>
              <a:rPr lang="en-US" sz="2800" dirty="0">
                <a:solidFill>
                  <a:schemeClr val="accent3"/>
                </a:solidFill>
              </a:rPr>
              <a:t>Practice effects </a:t>
            </a:r>
            <a:r>
              <a:rPr lang="en-US" sz="2800" dirty="0"/>
              <a:t>and </a:t>
            </a:r>
            <a:r>
              <a:rPr lang="en-US" sz="2800" dirty="0">
                <a:solidFill>
                  <a:schemeClr val="accent3"/>
                </a:solidFill>
              </a:rPr>
              <a:t>fatigue effects </a:t>
            </a:r>
            <a:r>
              <a:rPr lang="en-US" sz="2800" dirty="0"/>
              <a:t>are both known as types of </a:t>
            </a:r>
            <a:r>
              <a:rPr lang="en-US" sz="2800" dirty="0">
                <a:solidFill>
                  <a:schemeClr val="tx2"/>
                </a:solidFill>
              </a:rPr>
              <a:t>order effects </a:t>
            </a:r>
            <a:r>
              <a:rPr lang="en-US" sz="2800" dirty="0"/>
              <a:t>because it is the order of presenting the treatment conditions which is affecting performance on the dependent variable. </a:t>
            </a:r>
            <a:endParaRPr lang="en-US" sz="2800" dirty="0" smtClean="0"/>
          </a:p>
          <a:p>
            <a:r>
              <a:rPr lang="en-US" sz="2800" dirty="0" smtClean="0"/>
              <a:t>Another </a:t>
            </a:r>
            <a:r>
              <a:rPr lang="en-US" sz="2800" dirty="0"/>
              <a:t>type of order effect is called a </a:t>
            </a:r>
            <a:r>
              <a:rPr lang="en-US" sz="2800" dirty="0">
                <a:solidFill>
                  <a:schemeClr val="accent3"/>
                </a:solidFill>
              </a:rPr>
              <a:t>contrast effect</a:t>
            </a:r>
            <a:r>
              <a:rPr lang="en-US" sz="2800" dirty="0"/>
              <a:t>. This is when a subject’s response to the second condition in an experiment is affected by the first condition because the two conditions are contrasted to each other. </a:t>
            </a:r>
            <a:endParaRPr lang="en-US" sz="2800" dirty="0" smtClean="0"/>
          </a:p>
          <a:p>
            <a:r>
              <a:rPr lang="en-US" sz="2800" dirty="0" smtClean="0">
                <a:solidFill>
                  <a:schemeClr val="accent1"/>
                </a:solidFill>
              </a:rPr>
              <a:t>Can you think of an experiment in which such an effect might occur?</a:t>
            </a:r>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Order Effects</a:t>
            </a:r>
            <a:endParaRPr lang="en-US" dirty="0"/>
          </a:p>
        </p:txBody>
      </p:sp>
    </p:spTree>
    <p:extLst>
      <p:ext uri="{BB962C8B-B14F-4D97-AF65-F5344CB8AC3E}">
        <p14:creationId xmlns:p14="http://schemas.microsoft.com/office/powerpoint/2010/main" val="152863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077200" cy="6019800"/>
          </a:xfrm>
        </p:spPr>
        <p:txBody>
          <a:bodyPr>
            <a:normAutofit/>
          </a:bodyPr>
          <a:lstStyle/>
          <a:p>
            <a:r>
              <a:rPr lang="en-US" sz="2800" dirty="0"/>
              <a:t>To recap, the </a:t>
            </a:r>
            <a:r>
              <a:rPr lang="en-US" sz="2800" dirty="0">
                <a:solidFill>
                  <a:schemeClr val="accent1"/>
                </a:solidFill>
              </a:rPr>
              <a:t>advantage of a repeated measures design is fewer research participants are needed</a:t>
            </a:r>
            <a:r>
              <a:rPr lang="en-US" sz="2800" dirty="0"/>
              <a:t>. </a:t>
            </a:r>
            <a:endParaRPr lang="en-US" sz="2800" dirty="0" smtClean="0"/>
          </a:p>
          <a:p>
            <a:r>
              <a:rPr lang="en-US" sz="2800" dirty="0" smtClean="0"/>
              <a:t>The </a:t>
            </a:r>
            <a:r>
              <a:rPr lang="en-US" sz="2800" dirty="0"/>
              <a:t>disadvantage is </a:t>
            </a:r>
            <a:r>
              <a:rPr lang="en-US" sz="2800" dirty="0">
                <a:solidFill>
                  <a:schemeClr val="accent3"/>
                </a:solidFill>
              </a:rPr>
              <a:t>order effects </a:t>
            </a:r>
            <a:r>
              <a:rPr lang="en-US" sz="2800" dirty="0"/>
              <a:t>such as</a:t>
            </a:r>
            <a:br>
              <a:rPr lang="en-US" sz="2800" dirty="0"/>
            </a:br>
            <a:r>
              <a:rPr lang="en-US" sz="2800" dirty="0"/>
              <a:t>(1) practice effects, </a:t>
            </a:r>
            <a:r>
              <a:rPr lang="en-US" sz="2800" dirty="0" smtClean="0"/>
              <a:t/>
            </a:r>
            <a:br>
              <a:rPr lang="en-US" sz="2800" dirty="0" smtClean="0"/>
            </a:br>
            <a:r>
              <a:rPr lang="en-US" sz="2800" dirty="0" smtClean="0"/>
              <a:t>(</a:t>
            </a:r>
            <a:r>
              <a:rPr lang="en-US" sz="2800" dirty="0"/>
              <a:t>2) fatigue effects, </a:t>
            </a:r>
            <a:r>
              <a:rPr lang="en-US" sz="2800" dirty="0" smtClean="0"/>
              <a:t>and</a:t>
            </a:r>
            <a:br>
              <a:rPr lang="en-US" sz="2800" dirty="0" smtClean="0"/>
            </a:br>
            <a:r>
              <a:rPr lang="en-US" sz="2800" dirty="0" smtClean="0"/>
              <a:t>(</a:t>
            </a:r>
            <a:r>
              <a:rPr lang="en-US" sz="2800" dirty="0"/>
              <a:t>3) contrast </a:t>
            </a:r>
            <a:r>
              <a:rPr lang="en-US" sz="2800" dirty="0" smtClean="0"/>
              <a:t>effects</a:t>
            </a:r>
            <a:r>
              <a:rPr lang="en-US" sz="2800" dirty="0"/>
              <a:t>. </a:t>
            </a:r>
            <a:endParaRPr lang="en-US" sz="2800" dirty="0" smtClean="0"/>
          </a:p>
          <a:p>
            <a:r>
              <a:rPr lang="en-US" sz="2800" dirty="0" smtClean="0">
                <a:solidFill>
                  <a:schemeClr val="tx2"/>
                </a:solidFill>
              </a:rPr>
              <a:t>What can you do to remedy order effects? Can you think of anything to do to get rid of these order effects?</a:t>
            </a:r>
            <a:endParaRPr lang="en-US" sz="2800" dirty="0">
              <a:solidFill>
                <a:schemeClr val="tx2"/>
              </a:solidFill>
            </a:endParaRPr>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spTree>
    <p:extLst>
      <p:ext uri="{BB962C8B-B14F-4D97-AF65-F5344CB8AC3E}">
        <p14:creationId xmlns:p14="http://schemas.microsoft.com/office/powerpoint/2010/main" val="2139760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248400"/>
          </a:xfrm>
        </p:spPr>
        <p:txBody>
          <a:bodyPr>
            <a:normAutofit fontScale="92500" lnSpcReduction="10000"/>
          </a:bodyPr>
          <a:lstStyle/>
          <a:p>
            <a:r>
              <a:rPr lang="en-US" sz="2800" dirty="0" smtClean="0">
                <a:solidFill>
                  <a:schemeClr val="tx2"/>
                </a:solidFill>
              </a:rPr>
              <a:t>What can you do to remedy order effects? Can you think of anything to do to get rid of these order effects?</a:t>
            </a:r>
          </a:p>
          <a:p>
            <a:r>
              <a:rPr lang="en-US" sz="2800" dirty="0" smtClean="0"/>
              <a:t>There are two things you can do:</a:t>
            </a:r>
          </a:p>
          <a:p>
            <a:pPr marL="514350" indent="-514350">
              <a:buFont typeface="+mj-lt"/>
              <a:buAutoNum type="arabicPeriod"/>
            </a:pPr>
            <a:r>
              <a:rPr lang="en-US" sz="2800" dirty="0" smtClean="0">
                <a:solidFill>
                  <a:schemeClr val="accent3"/>
                </a:solidFill>
              </a:rPr>
              <a:t>Counterbalancing</a:t>
            </a:r>
            <a:r>
              <a:rPr lang="en-US" sz="2800" dirty="0" smtClean="0"/>
              <a:t>. What this means is that half the subjects get Condition 1 followed by Condition 2, and half get Condition 2 followed by Condition 1. This is true if there are 2 conditions. But what if there are 3 conditions? Then there are 6 possible orders for presenting the conditions </a:t>
            </a:r>
            <a:br>
              <a:rPr lang="en-US" sz="2800" dirty="0" smtClean="0"/>
            </a:br>
            <a:r>
              <a:rPr lang="en-US" sz="2800" dirty="0" smtClean="0"/>
              <a:t>(3 x 2 x 1).</a:t>
            </a:r>
          </a:p>
          <a:p>
            <a:pPr marL="514350" indent="-514350">
              <a:buAutoNum type="arabicPeriod"/>
            </a:pPr>
            <a:r>
              <a:rPr lang="en-US" sz="2800" dirty="0" smtClean="0"/>
              <a:t>Another remedy for order effects is to have the </a:t>
            </a:r>
            <a:r>
              <a:rPr lang="en-US" sz="2800" dirty="0" smtClean="0">
                <a:solidFill>
                  <a:schemeClr val="accent3"/>
                </a:solidFill>
              </a:rPr>
              <a:t>time interval </a:t>
            </a:r>
            <a:r>
              <a:rPr lang="en-US" sz="2800" dirty="0" smtClean="0"/>
              <a:t>between the Treatment Conditions be long enough so as to minimize its effect on the second condition.</a:t>
            </a:r>
            <a:endParaRPr lang="en-US" sz="2800" dirty="0"/>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spTree>
    <p:extLst>
      <p:ext uri="{BB962C8B-B14F-4D97-AF65-F5344CB8AC3E}">
        <p14:creationId xmlns:p14="http://schemas.microsoft.com/office/powerpoint/2010/main" val="3654442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534400" cy="6248400"/>
          </a:xfrm>
        </p:spPr>
        <p:txBody>
          <a:bodyPr>
            <a:normAutofit/>
          </a:bodyPr>
          <a:lstStyle/>
          <a:p>
            <a:pPr lvl="0"/>
            <a:r>
              <a:rPr lang="en-US" sz="2800" dirty="0">
                <a:solidFill>
                  <a:schemeClr val="tx2"/>
                </a:solidFill>
              </a:rPr>
              <a:t>As mentioned above, there are 6 possible orders for presenting the conditions (3x2x1). </a:t>
            </a:r>
            <a:r>
              <a:rPr lang="en-US" sz="2800" dirty="0" smtClean="0">
                <a:solidFill>
                  <a:schemeClr val="tx2"/>
                </a:solidFill>
              </a:rPr>
              <a:t/>
            </a:r>
            <a:br>
              <a:rPr lang="en-US" sz="2800" dirty="0" smtClean="0">
                <a:solidFill>
                  <a:schemeClr val="tx2"/>
                </a:solidFill>
              </a:rPr>
            </a:br>
            <a:r>
              <a:rPr lang="en-US" sz="2800" dirty="0" smtClean="0">
                <a:solidFill>
                  <a:schemeClr val="tx2"/>
                </a:solidFill>
              </a:rPr>
              <a:t>List </a:t>
            </a:r>
            <a:r>
              <a:rPr lang="en-US" sz="2800" dirty="0">
                <a:solidFill>
                  <a:schemeClr val="tx2"/>
                </a:solidFill>
              </a:rPr>
              <a:t>these 6 orders below</a:t>
            </a:r>
            <a:r>
              <a:rPr lang="en-US" sz="2800" dirty="0" smtClean="0">
                <a:solidFill>
                  <a:schemeClr val="tx2"/>
                </a:solidFill>
              </a:rPr>
              <a:t>:</a:t>
            </a:r>
          </a:p>
          <a:p>
            <a:pPr lvl="0"/>
            <a:r>
              <a:rPr lang="en-US" sz="2800" dirty="0" smtClean="0"/>
              <a:t>These 6 orders are:</a:t>
            </a:r>
          </a:p>
          <a:p>
            <a:pPr marL="514350" lvl="0" indent="-514350">
              <a:buAutoNum type="arabicParenBoth"/>
            </a:pPr>
            <a:r>
              <a:rPr lang="en-US" sz="2800" dirty="0" smtClean="0"/>
              <a:t>Condition 1, Condition 2, Condition 3</a:t>
            </a:r>
          </a:p>
          <a:p>
            <a:pPr marL="514350" indent="-514350">
              <a:buFont typeface="Arial" pitchFamily="34" charset="0"/>
              <a:buAutoNum type="arabicParenBoth"/>
            </a:pPr>
            <a:r>
              <a:rPr lang="en-US" sz="2800" dirty="0" smtClean="0"/>
              <a:t>Condition </a:t>
            </a:r>
            <a:r>
              <a:rPr lang="en-US" sz="2800" dirty="0"/>
              <a:t>1, Condition </a:t>
            </a:r>
            <a:r>
              <a:rPr lang="en-US" sz="2800" dirty="0" smtClean="0"/>
              <a:t>3, </a:t>
            </a:r>
            <a:r>
              <a:rPr lang="en-US" sz="2800" dirty="0"/>
              <a:t>Condition </a:t>
            </a:r>
            <a:r>
              <a:rPr lang="en-US" sz="2800" dirty="0" smtClean="0"/>
              <a:t>2</a:t>
            </a:r>
            <a:endParaRPr lang="en-US" sz="2800" dirty="0"/>
          </a:p>
          <a:p>
            <a:pPr marL="514350" indent="-514350">
              <a:buFont typeface="Arial" pitchFamily="34" charset="0"/>
              <a:buAutoNum type="arabicParenBoth"/>
            </a:pPr>
            <a:r>
              <a:rPr lang="en-US" sz="2800" dirty="0"/>
              <a:t>Condition </a:t>
            </a:r>
            <a:r>
              <a:rPr lang="en-US" sz="2800" dirty="0" smtClean="0"/>
              <a:t>2, </a:t>
            </a:r>
            <a:r>
              <a:rPr lang="en-US" sz="2800" dirty="0"/>
              <a:t>Condition </a:t>
            </a:r>
            <a:r>
              <a:rPr lang="en-US" sz="2800" dirty="0" smtClean="0"/>
              <a:t>1, </a:t>
            </a:r>
            <a:r>
              <a:rPr lang="en-US" sz="2800" dirty="0"/>
              <a:t>Condition 3</a:t>
            </a:r>
          </a:p>
          <a:p>
            <a:pPr marL="514350" indent="-514350">
              <a:buFont typeface="Arial" pitchFamily="34" charset="0"/>
              <a:buAutoNum type="arabicParenBoth"/>
            </a:pPr>
            <a:r>
              <a:rPr lang="en-US" sz="2800" dirty="0"/>
              <a:t>Condition 2</a:t>
            </a:r>
            <a:r>
              <a:rPr lang="en-US" sz="2800" dirty="0" smtClean="0"/>
              <a:t>, </a:t>
            </a:r>
            <a:r>
              <a:rPr lang="en-US" sz="2800" dirty="0"/>
              <a:t>Condition </a:t>
            </a:r>
            <a:r>
              <a:rPr lang="en-US" sz="2800" dirty="0" smtClean="0"/>
              <a:t>3, </a:t>
            </a:r>
            <a:r>
              <a:rPr lang="en-US" sz="2800" dirty="0"/>
              <a:t>Condition </a:t>
            </a:r>
            <a:r>
              <a:rPr lang="en-US" sz="2800" dirty="0" smtClean="0"/>
              <a:t>1</a:t>
            </a:r>
            <a:endParaRPr lang="en-US" sz="2800" dirty="0"/>
          </a:p>
          <a:p>
            <a:pPr marL="514350" indent="-514350">
              <a:buFont typeface="Arial" pitchFamily="34" charset="0"/>
              <a:buAutoNum type="arabicParenBoth"/>
            </a:pPr>
            <a:r>
              <a:rPr lang="en-US" sz="2800" dirty="0"/>
              <a:t>Condition </a:t>
            </a:r>
            <a:r>
              <a:rPr lang="en-US" sz="2800" dirty="0" smtClean="0"/>
              <a:t>3, </a:t>
            </a:r>
            <a:r>
              <a:rPr lang="en-US" sz="2800" dirty="0"/>
              <a:t>Condition </a:t>
            </a:r>
            <a:r>
              <a:rPr lang="en-US" sz="2800" dirty="0" smtClean="0"/>
              <a:t>1, </a:t>
            </a:r>
            <a:r>
              <a:rPr lang="en-US" sz="2800" dirty="0"/>
              <a:t>Condition </a:t>
            </a:r>
            <a:r>
              <a:rPr lang="en-US" sz="2800" dirty="0" smtClean="0"/>
              <a:t>2</a:t>
            </a:r>
            <a:endParaRPr lang="en-US" sz="2800" dirty="0"/>
          </a:p>
          <a:p>
            <a:pPr marL="514350" indent="-514350">
              <a:buFont typeface="Arial" pitchFamily="34" charset="0"/>
              <a:buAutoNum type="arabicParenBoth"/>
            </a:pPr>
            <a:r>
              <a:rPr lang="en-US" sz="2800" dirty="0"/>
              <a:t>Condition </a:t>
            </a:r>
            <a:r>
              <a:rPr lang="en-US" sz="2800" dirty="0" smtClean="0"/>
              <a:t>3, </a:t>
            </a:r>
            <a:r>
              <a:rPr lang="en-US" sz="2800" dirty="0"/>
              <a:t>Condition 2, Condition </a:t>
            </a:r>
            <a:r>
              <a:rPr lang="en-US" sz="2800" dirty="0" smtClean="0"/>
              <a:t>1</a:t>
            </a:r>
            <a:endParaRPr lang="en-US" sz="2800" dirty="0"/>
          </a:p>
          <a:p>
            <a:pPr marL="514350" lvl="0" indent="-514350">
              <a:buAutoNum type="arabicParenBoth"/>
            </a:pPr>
            <a:endParaRPr lang="en-US" sz="2800" dirty="0"/>
          </a:p>
        </p:txBody>
      </p:sp>
      <p:sp>
        <p:nvSpPr>
          <p:cNvPr id="5" name="Title 4"/>
          <p:cNvSpPr>
            <a:spLocks noGrp="1"/>
          </p:cNvSpPr>
          <p:nvPr>
            <p:ph type="title"/>
          </p:nvPr>
        </p:nvSpPr>
        <p:spPr>
          <a:xfrm>
            <a:off x="457200" y="381000"/>
            <a:ext cx="8305800" cy="761682"/>
          </a:xfrm>
        </p:spPr>
        <p:txBody>
          <a:bodyPr>
            <a:normAutofit fontScale="90000"/>
          </a:bodyPr>
          <a:lstStyle/>
          <a:p>
            <a:r>
              <a:rPr lang="en-US" dirty="0" smtClean="0"/>
              <a:t/>
            </a:r>
            <a:br>
              <a:rPr lang="en-US" dirty="0" smtClean="0"/>
            </a:br>
            <a:endParaRPr lang="en-US" dirty="0"/>
          </a:p>
        </p:txBody>
      </p:sp>
    </p:spTree>
    <p:extLst>
      <p:ext uri="{BB962C8B-B14F-4D97-AF65-F5344CB8AC3E}">
        <p14:creationId xmlns:p14="http://schemas.microsoft.com/office/powerpoint/2010/main" val="1241633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grpId="0"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grpId="0"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334000"/>
          </a:xfrm>
        </p:spPr>
        <p:txBody>
          <a:bodyPr>
            <a:normAutofit/>
          </a:bodyPr>
          <a:lstStyle/>
          <a:p>
            <a:r>
              <a:rPr lang="en-US" sz="2800" dirty="0" smtClean="0">
                <a:solidFill>
                  <a:schemeClr val="accent3"/>
                </a:solidFill>
              </a:rPr>
              <a:t>You are a cognitive psychologist studying memory and reasoning abilities in college students. You are doing a study at a college where you want to give subjects 2 tasks, a 1 hour memory task, and a 1 hour reasoning task. Only 20 Subjects sign up for your experiment. How would you run your subjects? What sort of design would you use and why? What extra precautions might you take in doing your study?</a:t>
            </a:r>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Exercise</a:t>
            </a:r>
            <a:endParaRPr lang="en-US" dirty="0"/>
          </a:p>
        </p:txBody>
      </p:sp>
    </p:spTree>
    <p:extLst>
      <p:ext uri="{BB962C8B-B14F-4D97-AF65-F5344CB8AC3E}">
        <p14:creationId xmlns:p14="http://schemas.microsoft.com/office/powerpoint/2010/main" val="131439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
            </a:r>
            <a:br>
              <a:rPr lang="en-US" sz="2800" dirty="0"/>
            </a:br>
            <a:endParaRPr lang="en-US" sz="2800" dirty="0" smtClean="0"/>
          </a:p>
        </p:txBody>
      </p:sp>
      <p:sp>
        <p:nvSpPr>
          <p:cNvPr id="5" name="Title 4"/>
          <p:cNvSpPr>
            <a:spLocks noGrp="1"/>
          </p:cNvSpPr>
          <p:nvPr>
            <p:ph type="title"/>
          </p:nvPr>
        </p:nvSpPr>
        <p:spPr/>
        <p:txBody>
          <a:bodyPr/>
          <a:lstStyle/>
          <a:p>
            <a:endParaRPr lang="en-US" dirty="0"/>
          </a:p>
        </p:txBody>
      </p:sp>
      <p:sp>
        <p:nvSpPr>
          <p:cNvPr id="6" name="Rectangle 5"/>
          <p:cNvSpPr/>
          <p:nvPr/>
        </p:nvSpPr>
        <p:spPr>
          <a:xfrm>
            <a:off x="1204762" y="1337519"/>
            <a:ext cx="4058771" cy="1569660"/>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3200" b="1" spc="300" dirty="0" smtClean="0">
                <a:ln w="11430" cmpd="sng">
                  <a:solidFill>
                    <a:schemeClr val="bg2"/>
                  </a:solidFill>
                  <a:prstDash val="solid"/>
                  <a:miter lim="800000"/>
                </a:ln>
                <a:solidFill>
                  <a:schemeClr val="bg2"/>
                </a:solidFill>
                <a:effectLst>
                  <a:glow rad="45500">
                    <a:schemeClr val="accent1">
                      <a:satMod val="220000"/>
                      <a:alpha val="35000"/>
                    </a:schemeClr>
                  </a:glow>
                  <a:innerShdw blurRad="63500" dist="50800">
                    <a:prstClr val="black">
                      <a:alpha val="50000"/>
                    </a:prstClr>
                  </a:innerShdw>
                </a:effectLst>
              </a:rPr>
              <a:t>Repeated Measures Design</a:t>
            </a:r>
          </a:p>
        </p:txBody>
      </p:sp>
      <p:sp>
        <p:nvSpPr>
          <p:cNvPr id="7" name="Rectangle 6"/>
          <p:cNvSpPr/>
          <p:nvPr/>
        </p:nvSpPr>
        <p:spPr>
          <a:xfrm>
            <a:off x="1940897" y="4052012"/>
            <a:ext cx="4515972" cy="1077218"/>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3200" b="1" spc="300" dirty="0" smtClean="0">
                <a:ln w="11430" cmpd="sng">
                  <a:solidFill>
                    <a:schemeClr val="bg2"/>
                  </a:solidFill>
                  <a:prstDash val="solid"/>
                  <a:miter lim="800000"/>
                </a:ln>
                <a:solidFill>
                  <a:schemeClr val="bg2"/>
                </a:solidFill>
                <a:effectLst>
                  <a:glow rad="45500">
                    <a:schemeClr val="accent1">
                      <a:satMod val="220000"/>
                      <a:alpha val="35000"/>
                    </a:schemeClr>
                  </a:glow>
                  <a:innerShdw blurRad="63500" dist="50800">
                    <a:prstClr val="black">
                      <a:alpha val="50000"/>
                    </a:prstClr>
                  </a:innerShdw>
                </a:effectLst>
              </a:rPr>
              <a:t>Within-Subjects Design</a:t>
            </a:r>
          </a:p>
        </p:txBody>
      </p:sp>
      <p:sp>
        <p:nvSpPr>
          <p:cNvPr id="8" name="Rectangle 7"/>
          <p:cNvSpPr/>
          <p:nvPr/>
        </p:nvSpPr>
        <p:spPr>
          <a:xfrm>
            <a:off x="2730820" y="3128682"/>
            <a:ext cx="1954382"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solidFill>
                  <a:srgbClr val="FF0000"/>
                </a:solidFill>
                <a:effectLst>
                  <a:outerShdw blurRad="76200" dist="50800" dir="5400000" algn="tl" rotWithShape="0">
                    <a:srgbClr val="000000">
                      <a:alpha val="65000"/>
                    </a:srgbClr>
                  </a:outerShdw>
                </a:effectLst>
              </a:rPr>
              <a:t>a.k.a.</a:t>
            </a:r>
            <a:endParaRPr lang="en-US" sz="5400" b="1" cap="none" spc="50" dirty="0">
              <a:ln w="11430"/>
              <a:solidFill>
                <a:srgbClr val="FF0000"/>
              </a:solidFill>
              <a:effectLst>
                <a:outerShdw blurRad="76200" dist="50800" dir="5400000" algn="tl" rotWithShape="0">
                  <a:srgbClr val="000000">
                    <a:alpha val="65000"/>
                  </a:srgbClr>
                </a:outerShdw>
              </a:effectLst>
            </a:endParaRPr>
          </a:p>
        </p:txBody>
      </p:sp>
      <p:sp>
        <p:nvSpPr>
          <p:cNvPr id="9" name="Rectangle 8"/>
          <p:cNvSpPr/>
          <p:nvPr/>
        </p:nvSpPr>
        <p:spPr>
          <a:xfrm>
            <a:off x="227571" y="228600"/>
            <a:ext cx="348044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solidFill>
                  <a:srgbClr val="FF0000"/>
                </a:solidFill>
                <a:effectLst>
                  <a:outerShdw blurRad="76200" dist="50800" dir="5400000" algn="tl" rotWithShape="0">
                    <a:srgbClr val="000000">
                      <a:alpha val="65000"/>
                    </a:srgbClr>
                  </a:outerShdw>
                </a:effectLst>
              </a:rPr>
              <a:t>What is a </a:t>
            </a:r>
            <a:endParaRPr lang="en-US" sz="5400" b="1" cap="none" spc="50" dirty="0">
              <a:ln w="11430"/>
              <a:solidFill>
                <a:srgbClr val="FF0000"/>
              </a:solidFill>
              <a:effectLst>
                <a:outerShdw blurRad="76200" dist="50800" dir="5400000" algn="tl" rotWithShape="0">
                  <a:srgbClr val="000000">
                    <a:alpha val="65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4798" y="5056307"/>
            <a:ext cx="2212975" cy="186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0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par>
                          <p:cTn id="7" fill="hold">
                            <p:stCondLst>
                              <p:cond delay="0"/>
                            </p:stCondLst>
                            <p:childTnLst>
                              <p:par>
                                <p:cTn id="8" presetID="2" presetClass="entr" presetSubtype="4"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ppt_x"/>
                                          </p:val>
                                        </p:tav>
                                        <p:tav tm="100000">
                                          <p:val>
                                            <p:strVal val="#ppt_x"/>
                                          </p:val>
                                        </p:tav>
                                      </p:tavLst>
                                    </p:anim>
                                    <p:anim calcmode="lin" valueType="num">
                                      <p:cBhvr additive="base">
                                        <p:cTn id="11" dur="500" fill="hold"/>
                                        <p:tgtEl>
                                          <p:spTgt spid="6"/>
                                        </p:tgtEl>
                                        <p:attrNameLst>
                                          <p:attrName>ppt_y</p:attrName>
                                        </p:attrNameLst>
                                      </p:cBhvr>
                                      <p:tavLst>
                                        <p:tav tm="0">
                                          <p:val>
                                            <p:strVal val="1+#ppt_h/2"/>
                                          </p:val>
                                        </p:tav>
                                        <p:tav tm="100000">
                                          <p:val>
                                            <p:strVal val="#ppt_y"/>
                                          </p:val>
                                        </p:tav>
                                      </p:tavLst>
                                    </p:anim>
                                  </p:childTnLst>
                                </p:cTn>
                              </p:par>
                            </p:childTnLst>
                          </p:cTn>
                        </p:par>
                        <p:par>
                          <p:cTn id="12" fill="hold">
                            <p:stCondLst>
                              <p:cond delay="500"/>
                            </p:stCondLst>
                            <p:childTnLst>
                              <p:par>
                                <p:cTn id="13" presetID="6" presetClass="entr" presetSubtype="16" fill="hold" grpId="0" nodeType="after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ircle(in)">
                                      <p:cBhvr>
                                        <p:cTn id="15" dur="2000"/>
                                        <p:tgtEl>
                                          <p:spTgt spid="8"/>
                                        </p:tgtEl>
                                      </p:cBhvr>
                                    </p:animEffect>
                                  </p:childTnLst>
                                </p:cTn>
                              </p:par>
                            </p:childTnLst>
                          </p:cTn>
                        </p:par>
                        <p:par>
                          <p:cTn id="16" fill="hold">
                            <p:stCondLst>
                              <p:cond delay="2500"/>
                            </p:stCondLst>
                            <p:childTnLst>
                              <p:par>
                                <p:cTn id="17" presetID="42" presetClass="entr" presetSubtype="0"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par>
                          <p:cTn id="22" fill="hold">
                            <p:stCondLst>
                              <p:cond delay="3500"/>
                            </p:stCondLst>
                            <p:childTnLst>
                              <p:par>
                                <p:cTn id="23" presetID="26" presetClass="entr" presetSubtype="0" fill="hold" nodeType="afterEffect">
                                  <p:stCondLst>
                                    <p:cond delay="0"/>
                                  </p:stCondLst>
                                  <p:childTnLst>
                                    <p:set>
                                      <p:cBhvr>
                                        <p:cTn id="24" dur="1" fill="hold">
                                          <p:stCondLst>
                                            <p:cond delay="0"/>
                                          </p:stCondLst>
                                        </p:cTn>
                                        <p:tgtEl>
                                          <p:spTgt spid="1026"/>
                                        </p:tgtEl>
                                        <p:attrNameLst>
                                          <p:attrName>style.visibility</p:attrName>
                                        </p:attrNameLst>
                                      </p:cBhvr>
                                      <p:to>
                                        <p:strVal val="visible"/>
                                      </p:to>
                                    </p:set>
                                    <p:animEffect transition="in" filter="wipe(down)">
                                      <p:cBhvr>
                                        <p:cTn id="25" dur="580">
                                          <p:stCondLst>
                                            <p:cond delay="0"/>
                                          </p:stCondLst>
                                        </p:cTn>
                                        <p:tgtEl>
                                          <p:spTgt spid="1026"/>
                                        </p:tgtEl>
                                      </p:cBhvr>
                                    </p:animEffect>
                                    <p:anim calcmode="lin" valueType="num">
                                      <p:cBhvr>
                                        <p:cTn id="26"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31" dur="26">
                                          <p:stCondLst>
                                            <p:cond delay="650"/>
                                          </p:stCondLst>
                                        </p:cTn>
                                        <p:tgtEl>
                                          <p:spTgt spid="1026"/>
                                        </p:tgtEl>
                                      </p:cBhvr>
                                      <p:to x="100000" y="60000"/>
                                    </p:animScale>
                                    <p:animScale>
                                      <p:cBhvr>
                                        <p:cTn id="32" dur="166" decel="50000">
                                          <p:stCondLst>
                                            <p:cond delay="676"/>
                                          </p:stCondLst>
                                        </p:cTn>
                                        <p:tgtEl>
                                          <p:spTgt spid="1026"/>
                                        </p:tgtEl>
                                      </p:cBhvr>
                                      <p:to x="100000" y="100000"/>
                                    </p:animScale>
                                    <p:animScale>
                                      <p:cBhvr>
                                        <p:cTn id="33" dur="26">
                                          <p:stCondLst>
                                            <p:cond delay="1312"/>
                                          </p:stCondLst>
                                        </p:cTn>
                                        <p:tgtEl>
                                          <p:spTgt spid="1026"/>
                                        </p:tgtEl>
                                      </p:cBhvr>
                                      <p:to x="100000" y="80000"/>
                                    </p:animScale>
                                    <p:animScale>
                                      <p:cBhvr>
                                        <p:cTn id="34" dur="166" decel="50000">
                                          <p:stCondLst>
                                            <p:cond delay="1338"/>
                                          </p:stCondLst>
                                        </p:cTn>
                                        <p:tgtEl>
                                          <p:spTgt spid="1026"/>
                                        </p:tgtEl>
                                      </p:cBhvr>
                                      <p:to x="100000" y="100000"/>
                                    </p:animScale>
                                    <p:animScale>
                                      <p:cBhvr>
                                        <p:cTn id="35" dur="26">
                                          <p:stCondLst>
                                            <p:cond delay="1642"/>
                                          </p:stCondLst>
                                        </p:cTn>
                                        <p:tgtEl>
                                          <p:spTgt spid="1026"/>
                                        </p:tgtEl>
                                      </p:cBhvr>
                                      <p:to x="100000" y="90000"/>
                                    </p:animScale>
                                    <p:animScale>
                                      <p:cBhvr>
                                        <p:cTn id="36" dur="166" decel="50000">
                                          <p:stCondLst>
                                            <p:cond delay="1668"/>
                                          </p:stCondLst>
                                        </p:cTn>
                                        <p:tgtEl>
                                          <p:spTgt spid="1026"/>
                                        </p:tgtEl>
                                      </p:cBhvr>
                                      <p:to x="100000" y="100000"/>
                                    </p:animScale>
                                    <p:animScale>
                                      <p:cBhvr>
                                        <p:cTn id="37" dur="26">
                                          <p:stCondLst>
                                            <p:cond delay="1808"/>
                                          </p:stCondLst>
                                        </p:cTn>
                                        <p:tgtEl>
                                          <p:spTgt spid="1026"/>
                                        </p:tgtEl>
                                      </p:cBhvr>
                                      <p:to x="100000" y="95000"/>
                                    </p:animScale>
                                    <p:animScale>
                                      <p:cBhvr>
                                        <p:cTn id="38"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p:bldP spid="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5334000"/>
          </a:xfrm>
        </p:spPr>
        <p:txBody>
          <a:bodyPr>
            <a:normAutofit lnSpcReduction="10000"/>
          </a:bodyPr>
          <a:lstStyle/>
          <a:p>
            <a:r>
              <a:rPr lang="en-US" sz="2800" dirty="0" smtClean="0"/>
              <a:t>Since you have only 20 subjects that signed up, you’d need to use a repeated measures design. Otherwise, you’d have only 10 subjects in each condition, which isn’t really a sufficient number of subjects from which to draw any conclusions. Using a repeated measures design enables you to have 20 subjects in each condition, which is much better. </a:t>
            </a:r>
          </a:p>
          <a:p>
            <a:r>
              <a:rPr lang="en-US" sz="2800" dirty="0"/>
              <a:t>The two conditions are Memory Task and Reasoning Task. Since the 2 tasks are testing different things, there are no practice effects to be concerned about.</a:t>
            </a:r>
          </a:p>
        </p:txBody>
      </p:sp>
      <p:sp>
        <p:nvSpPr>
          <p:cNvPr id="5" name="Title 4"/>
          <p:cNvSpPr>
            <a:spLocks noGrp="1"/>
          </p:cNvSpPr>
          <p:nvPr>
            <p:ph type="title"/>
          </p:nvPr>
        </p:nvSpPr>
        <p:spPr>
          <a:xfrm>
            <a:off x="457200" y="381000"/>
            <a:ext cx="8305800" cy="761682"/>
          </a:xfrm>
        </p:spPr>
        <p:txBody>
          <a:bodyPr>
            <a:normAutofit/>
          </a:bodyPr>
          <a:lstStyle/>
          <a:p>
            <a:r>
              <a:rPr lang="en-US" b="1" dirty="0" smtClean="0"/>
              <a:t>Answer to Exercise</a:t>
            </a:r>
            <a:endParaRPr lang="en-US" dirty="0"/>
          </a:p>
        </p:txBody>
      </p:sp>
    </p:spTree>
    <p:extLst>
      <p:ext uri="{BB962C8B-B14F-4D97-AF65-F5344CB8AC3E}">
        <p14:creationId xmlns:p14="http://schemas.microsoft.com/office/powerpoint/2010/main" val="1061738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77200" cy="5791200"/>
          </a:xfrm>
        </p:spPr>
        <p:txBody>
          <a:bodyPr>
            <a:normAutofit/>
          </a:bodyPr>
          <a:lstStyle/>
          <a:p>
            <a:r>
              <a:rPr lang="en-US" sz="2800" dirty="0" smtClean="0"/>
              <a:t>But, since the tasks are relatively long (1 hour each), we need to be concerned with fatigue effects. To minimize these, we might want to administer the 2 tests on two different days. </a:t>
            </a:r>
          </a:p>
          <a:p>
            <a:r>
              <a:rPr lang="en-US" sz="2800" dirty="0" smtClean="0"/>
              <a:t>Or, if that is not practical, we would need to counterbalance the order of presentation of the tasks (half the subjects do Condition 1 first and half do Condition 2 first) with a sufficient rest interval between the 2 conditions.</a:t>
            </a:r>
            <a:endParaRPr lang="en-US" sz="2800" dirty="0"/>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1025" y="4800600"/>
            <a:ext cx="2212975" cy="1865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6156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26" presetClass="entr" presetSubtype="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wipe(down)">
                                      <p:cBhvr>
                                        <p:cTn id="20" dur="580">
                                          <p:stCondLst>
                                            <p:cond delay="0"/>
                                          </p:stCondLst>
                                        </p:cTn>
                                        <p:tgtEl>
                                          <p:spTgt spid="4"/>
                                        </p:tgtEl>
                                      </p:cBhvr>
                                    </p:animEffect>
                                    <p:anim calcmode="lin" valueType="num">
                                      <p:cBhvr>
                                        <p:cTn id="21"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2"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3"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4"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25"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26" dur="26">
                                          <p:stCondLst>
                                            <p:cond delay="650"/>
                                          </p:stCondLst>
                                        </p:cTn>
                                        <p:tgtEl>
                                          <p:spTgt spid="4"/>
                                        </p:tgtEl>
                                      </p:cBhvr>
                                      <p:to x="100000" y="60000"/>
                                    </p:animScale>
                                    <p:animScale>
                                      <p:cBhvr>
                                        <p:cTn id="27" dur="166" decel="50000">
                                          <p:stCondLst>
                                            <p:cond delay="676"/>
                                          </p:stCondLst>
                                        </p:cTn>
                                        <p:tgtEl>
                                          <p:spTgt spid="4"/>
                                        </p:tgtEl>
                                      </p:cBhvr>
                                      <p:to x="100000" y="100000"/>
                                    </p:animScale>
                                    <p:animScale>
                                      <p:cBhvr>
                                        <p:cTn id="28" dur="26">
                                          <p:stCondLst>
                                            <p:cond delay="1312"/>
                                          </p:stCondLst>
                                        </p:cTn>
                                        <p:tgtEl>
                                          <p:spTgt spid="4"/>
                                        </p:tgtEl>
                                      </p:cBhvr>
                                      <p:to x="100000" y="80000"/>
                                    </p:animScale>
                                    <p:animScale>
                                      <p:cBhvr>
                                        <p:cTn id="29" dur="166" decel="50000">
                                          <p:stCondLst>
                                            <p:cond delay="1338"/>
                                          </p:stCondLst>
                                        </p:cTn>
                                        <p:tgtEl>
                                          <p:spTgt spid="4"/>
                                        </p:tgtEl>
                                      </p:cBhvr>
                                      <p:to x="100000" y="100000"/>
                                    </p:animScale>
                                    <p:animScale>
                                      <p:cBhvr>
                                        <p:cTn id="30" dur="26">
                                          <p:stCondLst>
                                            <p:cond delay="1642"/>
                                          </p:stCondLst>
                                        </p:cTn>
                                        <p:tgtEl>
                                          <p:spTgt spid="4"/>
                                        </p:tgtEl>
                                      </p:cBhvr>
                                      <p:to x="100000" y="90000"/>
                                    </p:animScale>
                                    <p:animScale>
                                      <p:cBhvr>
                                        <p:cTn id="31" dur="166" decel="50000">
                                          <p:stCondLst>
                                            <p:cond delay="1668"/>
                                          </p:stCondLst>
                                        </p:cTn>
                                        <p:tgtEl>
                                          <p:spTgt spid="4"/>
                                        </p:tgtEl>
                                      </p:cBhvr>
                                      <p:to x="100000" y="100000"/>
                                    </p:animScale>
                                    <p:animScale>
                                      <p:cBhvr>
                                        <p:cTn id="32" dur="26">
                                          <p:stCondLst>
                                            <p:cond delay="1808"/>
                                          </p:stCondLst>
                                        </p:cTn>
                                        <p:tgtEl>
                                          <p:spTgt spid="4"/>
                                        </p:tgtEl>
                                      </p:cBhvr>
                                      <p:to x="100000" y="95000"/>
                                    </p:animScale>
                                    <p:animScale>
                                      <p:cBhvr>
                                        <p:cTn id="33"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lnSpcReduction="10000"/>
          </a:bodyPr>
          <a:lstStyle/>
          <a:p>
            <a:r>
              <a:rPr lang="en-US" sz="2800" dirty="0"/>
              <a:t>Suppose you are doing a study of preemies (</a:t>
            </a:r>
            <a:r>
              <a:rPr lang="en-US" sz="2800" dirty="0" smtClean="0"/>
              <a:t>infants </a:t>
            </a:r>
            <a:r>
              <a:rPr lang="en-US" sz="2800" dirty="0"/>
              <a:t>born premature) at a local university hospital. These infants are of low </a:t>
            </a:r>
            <a:r>
              <a:rPr lang="en-US" sz="2800" dirty="0" err="1" smtClean="0"/>
              <a:t>birthweight</a:t>
            </a:r>
            <a:r>
              <a:rPr lang="en-US" sz="2800" dirty="0" smtClean="0"/>
              <a:t> </a:t>
            </a:r>
            <a:r>
              <a:rPr lang="en-US" sz="2800" dirty="0"/>
              <a:t>and all their major body systems have not yet fully developed. This means that their brain and nervous system have not yet fully developed either. </a:t>
            </a:r>
            <a:endParaRPr lang="en-US" sz="2800" dirty="0" smtClean="0"/>
          </a:p>
          <a:p>
            <a:r>
              <a:rPr lang="en-US" sz="2800" dirty="0" smtClean="0"/>
              <a:t>So </a:t>
            </a:r>
            <a:r>
              <a:rPr lang="en-US" sz="2800" dirty="0"/>
              <a:t>since the brain of a low </a:t>
            </a:r>
            <a:r>
              <a:rPr lang="en-US" sz="2800" dirty="0" err="1"/>
              <a:t>birthweight</a:t>
            </a:r>
            <a:r>
              <a:rPr lang="en-US" sz="2800" dirty="0"/>
              <a:t> infant has not fully developed yet, we might expect their scores on cognitive tasks to be lower than that of full term (normal </a:t>
            </a:r>
            <a:r>
              <a:rPr lang="en-US" sz="2800" dirty="0" err="1"/>
              <a:t>birthweight</a:t>
            </a:r>
            <a:r>
              <a:rPr lang="en-US" sz="2800" dirty="0"/>
              <a:t>) infants. </a:t>
            </a:r>
          </a:p>
        </p:txBody>
      </p:sp>
      <p:sp>
        <p:nvSpPr>
          <p:cNvPr id="5" name="Title 4"/>
          <p:cNvSpPr>
            <a:spLocks noGrp="1"/>
          </p:cNvSpPr>
          <p:nvPr>
            <p:ph type="title"/>
          </p:nvPr>
        </p:nvSpPr>
        <p:spPr>
          <a:xfrm>
            <a:off x="457200" y="381000"/>
            <a:ext cx="8305800" cy="761682"/>
          </a:xfrm>
        </p:spPr>
        <p:txBody>
          <a:bodyPr>
            <a:normAutofit/>
          </a:bodyPr>
          <a:lstStyle/>
          <a:p>
            <a:r>
              <a:rPr lang="en-US" b="1" dirty="0" smtClean="0"/>
              <a:t>Motivation</a:t>
            </a:r>
            <a:endParaRPr lang="en-US" dirty="0"/>
          </a:p>
        </p:txBody>
      </p:sp>
    </p:spTree>
    <p:extLst>
      <p:ext uri="{BB962C8B-B14F-4D97-AF65-F5344CB8AC3E}">
        <p14:creationId xmlns:p14="http://schemas.microsoft.com/office/powerpoint/2010/main" val="3232479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077200" cy="5897563"/>
          </a:xfrm>
        </p:spPr>
        <p:txBody>
          <a:bodyPr>
            <a:normAutofit/>
          </a:bodyPr>
          <a:lstStyle/>
          <a:p>
            <a:r>
              <a:rPr lang="en-US" sz="2800" dirty="0"/>
              <a:t>Suppose you have 2 cognitive tasks that you want to give each baby, a visual memory test and a tactile memory test. </a:t>
            </a:r>
            <a:endParaRPr lang="en-US" sz="2800" dirty="0" smtClean="0"/>
          </a:p>
          <a:p>
            <a:endParaRPr lang="en-US" sz="2800" dirty="0" smtClean="0"/>
          </a:p>
          <a:p>
            <a:endParaRPr lang="en-US" sz="2800" dirty="0"/>
          </a:p>
          <a:p>
            <a:r>
              <a:rPr lang="en-US" sz="2800" dirty="0" smtClean="0"/>
              <a:t>Suppose </a:t>
            </a:r>
            <a:r>
              <a:rPr lang="en-US" sz="2800" dirty="0"/>
              <a:t>you’re interested in knowing for each baby which task he does better on, then each baby would have to get both tasks. </a:t>
            </a:r>
            <a:endParaRPr lang="en-US" sz="2800" dirty="0" smtClean="0"/>
          </a:p>
          <a:p>
            <a:r>
              <a:rPr lang="en-US" sz="2800" dirty="0" smtClean="0"/>
              <a:t>The </a:t>
            </a:r>
            <a:r>
              <a:rPr lang="en-US" sz="2800" dirty="0"/>
              <a:t>design you’d need to use is a </a:t>
            </a:r>
            <a:r>
              <a:rPr lang="en-US" sz="2800" dirty="0" smtClean="0">
                <a:solidFill>
                  <a:srgbClr val="FF0000"/>
                </a:solidFill>
              </a:rPr>
              <a:t>Repeated Measures </a:t>
            </a:r>
            <a:r>
              <a:rPr lang="en-US" sz="2800" dirty="0">
                <a:solidFill>
                  <a:srgbClr val="FF0000"/>
                </a:solidFill>
              </a:rPr>
              <a:t>design</a:t>
            </a:r>
            <a:r>
              <a:rPr lang="en-US" sz="2800" dirty="0"/>
              <a:t>, discussed here. Another term synonymous with repeated measures design is </a:t>
            </a:r>
            <a:r>
              <a:rPr lang="en-US" sz="2800" dirty="0" smtClean="0">
                <a:solidFill>
                  <a:schemeClr val="accent3"/>
                </a:solidFill>
              </a:rPr>
              <a:t>Within-Subjects </a:t>
            </a:r>
            <a:r>
              <a:rPr lang="en-US" sz="2800" dirty="0">
                <a:solidFill>
                  <a:schemeClr val="accent3"/>
                </a:solidFill>
              </a:rPr>
              <a:t>Design</a:t>
            </a:r>
            <a:r>
              <a:rPr lang="en-US" sz="2800" dirty="0"/>
              <a:t>. </a:t>
            </a:r>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sp>
        <p:nvSpPr>
          <p:cNvPr id="8" name="Rectangle 7"/>
          <p:cNvSpPr/>
          <p:nvPr/>
        </p:nvSpPr>
        <p:spPr>
          <a:xfrm>
            <a:off x="990600" y="2133600"/>
            <a:ext cx="2986237" cy="830997"/>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2400" dirty="0"/>
              <a:t>Visual Memory Test = Condition 1</a:t>
            </a:r>
          </a:p>
        </p:txBody>
      </p:sp>
      <p:sp>
        <p:nvSpPr>
          <p:cNvPr id="9" name="Rectangle 8"/>
          <p:cNvSpPr/>
          <p:nvPr/>
        </p:nvSpPr>
        <p:spPr>
          <a:xfrm>
            <a:off x="4419599" y="2133599"/>
            <a:ext cx="2986237" cy="830997"/>
          </a:xfrm>
          <a:prstGeom prst="rect">
            <a:avLst/>
          </a:prstGeom>
          <a:solidFill>
            <a:schemeClr val="accent3"/>
          </a:solidFill>
          <a:effectLst>
            <a:glow rad="228600">
              <a:schemeClr val="accent2">
                <a:satMod val="175000"/>
                <a:alpha val="40000"/>
              </a:schemeClr>
            </a:glow>
          </a:effectLst>
        </p:spPr>
        <p:style>
          <a:lnRef idx="3">
            <a:schemeClr val="lt1"/>
          </a:lnRef>
          <a:fillRef idx="1">
            <a:schemeClr val="accent2"/>
          </a:fillRef>
          <a:effectRef idx="1">
            <a:schemeClr val="accent2"/>
          </a:effectRef>
          <a:fontRef idx="minor">
            <a:schemeClr val="lt1"/>
          </a:fontRef>
        </p:style>
        <p:txBody>
          <a:bodyPr wrap="square" lIns="91440" tIns="45720" rIns="91440" bIns="45720">
            <a:spAutoFit/>
          </a:bodyPr>
          <a:lstStyle/>
          <a:p>
            <a:pPr algn="ctr"/>
            <a:r>
              <a:rPr lang="en-US" sz="2400" dirty="0" smtClean="0"/>
              <a:t>Tactile </a:t>
            </a:r>
            <a:r>
              <a:rPr lang="en-US" sz="2400" dirty="0"/>
              <a:t>Memory Test = Condition </a:t>
            </a:r>
            <a:r>
              <a:rPr lang="en-US" sz="2400" dirty="0" smtClean="0"/>
              <a:t>2</a:t>
            </a:r>
            <a:endParaRPr lang="en-US" sz="2400" dirty="0"/>
          </a:p>
        </p:txBody>
      </p:sp>
    </p:spTree>
    <p:extLst>
      <p:ext uri="{BB962C8B-B14F-4D97-AF65-F5344CB8AC3E}">
        <p14:creationId xmlns:p14="http://schemas.microsoft.com/office/powerpoint/2010/main" val="3398487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2" presetClass="entr" presetSubtype="4" fill="hold" grpId="0"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additive="base">
                                        <p:cTn id="12" dur="500" fill="hold"/>
                                        <p:tgtEl>
                                          <p:spTgt spid="8"/>
                                        </p:tgtEl>
                                        <p:attrNameLst>
                                          <p:attrName>ppt_x</p:attrName>
                                        </p:attrNameLst>
                                      </p:cBhvr>
                                      <p:tavLst>
                                        <p:tav tm="0">
                                          <p:val>
                                            <p:strVal val="#ppt_x"/>
                                          </p:val>
                                        </p:tav>
                                        <p:tav tm="100000">
                                          <p:val>
                                            <p:strVal val="#ppt_x"/>
                                          </p:val>
                                        </p:tav>
                                      </p:tavLst>
                                    </p:anim>
                                    <p:anim calcmode="lin" valueType="num">
                                      <p:cBhvr additive="base">
                                        <p:cTn id="13" dur="500" fill="hold"/>
                                        <p:tgtEl>
                                          <p:spTgt spid="8"/>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42" presetClass="entr" presetSubtype="0"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P spid="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dirty="0"/>
              <a:t>Repeated measures design</a:t>
            </a:r>
          </a:p>
          <a:p>
            <a:r>
              <a:rPr lang="en-US" sz="2800" dirty="0"/>
              <a:t>Within-Subjects Design</a:t>
            </a:r>
          </a:p>
          <a:p>
            <a:r>
              <a:rPr lang="en-US" sz="2800" dirty="0"/>
              <a:t>Order effects </a:t>
            </a:r>
          </a:p>
          <a:p>
            <a:r>
              <a:rPr lang="en-US" sz="2800" dirty="0"/>
              <a:t>Practice effects</a:t>
            </a:r>
          </a:p>
          <a:p>
            <a:r>
              <a:rPr lang="en-US" sz="2800" dirty="0"/>
              <a:t>Fatigue effects</a:t>
            </a:r>
          </a:p>
          <a:p>
            <a:r>
              <a:rPr lang="en-US" sz="2800" dirty="0"/>
              <a:t>Contrast effects</a:t>
            </a:r>
          </a:p>
          <a:p>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Vocabulary</a:t>
            </a:r>
            <a:endParaRPr lang="en-US" dirty="0"/>
          </a:p>
        </p:txBody>
      </p:sp>
    </p:spTree>
    <p:extLst>
      <p:ext uri="{BB962C8B-B14F-4D97-AF65-F5344CB8AC3E}">
        <p14:creationId xmlns:p14="http://schemas.microsoft.com/office/powerpoint/2010/main" val="3819850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077200" cy="5135563"/>
          </a:xfrm>
        </p:spPr>
        <p:txBody>
          <a:bodyPr>
            <a:normAutofit/>
          </a:bodyPr>
          <a:lstStyle/>
          <a:p>
            <a:r>
              <a:rPr lang="en-US" sz="2800" i="1" dirty="0">
                <a:solidFill>
                  <a:schemeClr val="accent3"/>
                </a:solidFill>
              </a:rPr>
              <a:t>In a repeated measures design, each subject gets to be in all the conditions</a:t>
            </a:r>
            <a:r>
              <a:rPr lang="en-US" sz="2800" dirty="0">
                <a:solidFill>
                  <a:schemeClr val="accent3"/>
                </a:solidFill>
              </a:rPr>
              <a:t>. </a:t>
            </a:r>
            <a:r>
              <a:rPr lang="en-US" sz="2800" dirty="0"/>
              <a:t>In the example above, this would mean that each baby receives both the visual memory test and the tactile memory test. </a:t>
            </a:r>
            <a:endParaRPr lang="en-US" sz="2800" dirty="0" smtClean="0"/>
          </a:p>
          <a:p>
            <a:r>
              <a:rPr lang="en-US" sz="2800" dirty="0" smtClean="0"/>
              <a:t>It </a:t>
            </a:r>
            <a:r>
              <a:rPr lang="en-US" sz="2800" dirty="0"/>
              <a:t>is called “</a:t>
            </a:r>
            <a:r>
              <a:rPr lang="en-US" sz="2800" dirty="0">
                <a:solidFill>
                  <a:schemeClr val="tx2"/>
                </a:solidFill>
              </a:rPr>
              <a:t>repeated measures</a:t>
            </a:r>
            <a:r>
              <a:rPr lang="en-US" sz="2800" dirty="0"/>
              <a:t>” because each subject receives each level of the independent variable and we have repeated measures on them; namely, we have measures on them for each level of the independent variable. </a:t>
            </a:r>
            <a:br>
              <a:rPr lang="en-US" sz="2800" dirty="0"/>
            </a:br>
            <a:endParaRPr lang="en-US" sz="2800" dirty="0"/>
          </a:p>
        </p:txBody>
      </p:sp>
      <p:sp>
        <p:nvSpPr>
          <p:cNvPr id="5" name="Title 4"/>
          <p:cNvSpPr>
            <a:spLocks noGrp="1"/>
          </p:cNvSpPr>
          <p:nvPr>
            <p:ph type="title"/>
          </p:nvPr>
        </p:nvSpPr>
        <p:spPr>
          <a:xfrm>
            <a:off x="457200" y="381000"/>
            <a:ext cx="8305800" cy="761682"/>
          </a:xfrm>
        </p:spPr>
        <p:txBody>
          <a:bodyPr>
            <a:normAutofit/>
          </a:bodyPr>
          <a:lstStyle/>
          <a:p>
            <a:r>
              <a:rPr lang="en-US" b="1" dirty="0" smtClean="0"/>
              <a:t>Information</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5280868"/>
            <a:ext cx="1828800" cy="15414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28370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135563"/>
          </a:xfrm>
        </p:spPr>
        <p:txBody>
          <a:bodyPr>
            <a:normAutofit/>
          </a:bodyPr>
          <a:lstStyle/>
          <a:p>
            <a:r>
              <a:rPr lang="en-US" sz="2800" dirty="0" smtClean="0">
                <a:solidFill>
                  <a:schemeClr val="tx2"/>
                </a:solidFill>
              </a:rPr>
              <a:t>What do you think are the advantages of using a repeated measures design? Can you think of 2 advantages?</a:t>
            </a:r>
          </a:p>
          <a:p>
            <a:r>
              <a:rPr lang="en-US" sz="2800" u="sng" dirty="0" smtClean="0"/>
              <a:t>One advantage</a:t>
            </a:r>
            <a:r>
              <a:rPr lang="en-US" sz="2800" dirty="0" smtClean="0"/>
              <a:t> is that you would need fewer research participants. </a:t>
            </a:r>
          </a:p>
          <a:p>
            <a:r>
              <a:rPr lang="en-US" sz="2800" u="sng" dirty="0" smtClean="0"/>
              <a:t>A second advantage</a:t>
            </a:r>
            <a:r>
              <a:rPr lang="en-US" sz="2800" dirty="0" smtClean="0"/>
              <a:t> is that since we have exactly the same subjects in both our experimental and control groups, this makes this type of design very sensitive to finding statistically significant differences between conditions.</a:t>
            </a:r>
            <a:endParaRPr lang="en-US" sz="2800" dirty="0"/>
          </a:p>
        </p:txBody>
      </p:sp>
      <p:sp>
        <p:nvSpPr>
          <p:cNvPr id="5" name="Title 4"/>
          <p:cNvSpPr>
            <a:spLocks noGrp="1"/>
          </p:cNvSpPr>
          <p:nvPr>
            <p:ph type="title"/>
          </p:nvPr>
        </p:nvSpPr>
        <p:spPr>
          <a:xfrm>
            <a:off x="457200" y="381000"/>
            <a:ext cx="8305800" cy="761682"/>
          </a:xfrm>
        </p:spPr>
        <p:txBody>
          <a:bodyPr>
            <a:normAutofit/>
          </a:bodyPr>
          <a:lstStyle/>
          <a:p>
            <a:endParaRPr lang="en-US" dirty="0"/>
          </a:p>
        </p:txBody>
      </p:sp>
    </p:spTree>
    <p:extLst>
      <p:ext uri="{BB962C8B-B14F-4D97-AF65-F5344CB8AC3E}">
        <p14:creationId xmlns:p14="http://schemas.microsoft.com/office/powerpoint/2010/main" val="4442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rmAutofit lnSpcReduction="10000"/>
          </a:bodyPr>
          <a:lstStyle/>
          <a:p>
            <a:r>
              <a:rPr lang="en-US" sz="2800" dirty="0">
                <a:solidFill>
                  <a:schemeClr val="tx2"/>
                </a:solidFill>
              </a:rPr>
              <a:t>What do you think might be </a:t>
            </a:r>
            <a:r>
              <a:rPr lang="en-US" sz="2800" dirty="0" smtClean="0">
                <a:solidFill>
                  <a:schemeClr val="tx2"/>
                </a:solidFill>
              </a:rPr>
              <a:t>the</a:t>
            </a:r>
            <a:r>
              <a:rPr lang="en-US" sz="2800" dirty="0" smtClean="0">
                <a:solidFill>
                  <a:schemeClr val="tx2"/>
                </a:solidFill>
              </a:rPr>
              <a:t> </a:t>
            </a:r>
            <a:r>
              <a:rPr lang="en-US" sz="2800" u="sng" dirty="0" smtClean="0">
                <a:solidFill>
                  <a:schemeClr val="tx2"/>
                </a:solidFill>
              </a:rPr>
              <a:t>disadvantages</a:t>
            </a:r>
            <a:r>
              <a:rPr lang="en-US" sz="2800" dirty="0" smtClean="0">
                <a:solidFill>
                  <a:schemeClr val="tx2"/>
                </a:solidFill>
              </a:rPr>
              <a:t> of </a:t>
            </a:r>
            <a:r>
              <a:rPr lang="en-US" sz="2800" dirty="0">
                <a:solidFill>
                  <a:schemeClr val="tx2"/>
                </a:solidFill>
              </a:rPr>
              <a:t>using a repeated measures design</a:t>
            </a:r>
            <a:r>
              <a:rPr lang="en-US" sz="2800" dirty="0" smtClean="0">
                <a:solidFill>
                  <a:schemeClr val="tx2"/>
                </a:solidFill>
              </a:rPr>
              <a:t>?</a:t>
            </a:r>
          </a:p>
          <a:p>
            <a:r>
              <a:rPr lang="en-US" sz="2800" dirty="0" smtClean="0"/>
              <a:t>The main problem with a repeated measures design is that the different conditions have to be presented in a particular order. Suppose you present the tactile memory task first and then the visual memory task. </a:t>
            </a:r>
          </a:p>
          <a:p>
            <a:r>
              <a:rPr lang="en-US" sz="2800" dirty="0" smtClean="0"/>
              <a:t>The infants might do worse in the second condition not because their visual memory is worse than their tactile memory, but simply because by the time they get to the second condition, they have become tired, bored or distracted. This is known as a </a:t>
            </a:r>
            <a:r>
              <a:rPr lang="en-US" sz="2800" dirty="0" smtClean="0">
                <a:solidFill>
                  <a:schemeClr val="accent3"/>
                </a:solidFill>
              </a:rPr>
              <a:t>fatigue effect</a:t>
            </a:r>
            <a:r>
              <a:rPr lang="en-US" sz="2800" dirty="0" smtClean="0"/>
              <a:t>. </a:t>
            </a:r>
            <a:endParaRPr lang="en-US" sz="2800" dirty="0"/>
          </a:p>
        </p:txBody>
      </p:sp>
    </p:spTree>
    <p:extLst>
      <p:ext uri="{BB962C8B-B14F-4D97-AF65-F5344CB8AC3E}">
        <p14:creationId xmlns:p14="http://schemas.microsoft.com/office/powerpoint/2010/main" val="353515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077200" cy="5867400"/>
          </a:xfrm>
        </p:spPr>
        <p:txBody>
          <a:bodyPr>
            <a:normAutofit/>
          </a:bodyPr>
          <a:lstStyle/>
          <a:p>
            <a:r>
              <a:rPr lang="en-US" sz="2800" dirty="0">
                <a:solidFill>
                  <a:schemeClr val="tx2"/>
                </a:solidFill>
              </a:rPr>
              <a:t>What do you think might be </a:t>
            </a:r>
            <a:r>
              <a:rPr lang="en-US" sz="2800" dirty="0" smtClean="0">
                <a:solidFill>
                  <a:schemeClr val="tx2"/>
                </a:solidFill>
              </a:rPr>
              <a:t>another </a:t>
            </a:r>
            <a:r>
              <a:rPr lang="en-US" sz="2800" u="sng" dirty="0">
                <a:solidFill>
                  <a:schemeClr val="tx2"/>
                </a:solidFill>
              </a:rPr>
              <a:t>disadvantage</a:t>
            </a:r>
            <a:r>
              <a:rPr lang="en-US" sz="2800" dirty="0">
                <a:solidFill>
                  <a:schemeClr val="tx2"/>
                </a:solidFill>
              </a:rPr>
              <a:t> of using a repeated measures design</a:t>
            </a:r>
            <a:r>
              <a:rPr lang="en-US" sz="2800" dirty="0" smtClean="0">
                <a:solidFill>
                  <a:schemeClr val="tx2"/>
                </a:solidFill>
              </a:rPr>
              <a:t>?</a:t>
            </a:r>
          </a:p>
          <a:p>
            <a:r>
              <a:rPr lang="en-US" sz="2800" dirty="0" smtClean="0"/>
              <a:t>If sometimes subjects do worse on a task because they are tired, sometimes the opposite is true: </a:t>
            </a:r>
          </a:p>
          <a:p>
            <a:r>
              <a:rPr lang="en-US" sz="2800" dirty="0" smtClean="0"/>
              <a:t>Sometimes subjects improve in performance on a task once they have practice with it. This is called a </a:t>
            </a:r>
            <a:r>
              <a:rPr lang="en-US" sz="2800" dirty="0" smtClean="0">
                <a:solidFill>
                  <a:schemeClr val="accent3"/>
                </a:solidFill>
              </a:rPr>
              <a:t>practice effect</a:t>
            </a:r>
            <a:r>
              <a:rPr lang="en-US" sz="2800" dirty="0" smtClean="0"/>
              <a:t>. </a:t>
            </a:r>
          </a:p>
          <a:p>
            <a:r>
              <a:rPr lang="en-US" sz="2800" dirty="0" smtClean="0"/>
              <a:t>A practice effect is an improvement in performance which is the result of repeated practice on a task.</a:t>
            </a:r>
            <a:endParaRPr lang="en-US" sz="2800" dirty="0"/>
          </a:p>
        </p:txBody>
      </p:sp>
    </p:spTree>
    <p:extLst>
      <p:ext uri="{BB962C8B-B14F-4D97-AF65-F5344CB8AC3E}">
        <p14:creationId xmlns:p14="http://schemas.microsoft.com/office/powerpoint/2010/main" val="2687166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Custom 1">
      <a:dk1>
        <a:srgbClr val="000000"/>
      </a:dk1>
      <a:lt1>
        <a:srgbClr val="FFFFFF"/>
      </a:lt1>
      <a:dk2>
        <a:srgbClr val="D1282E"/>
      </a:dk2>
      <a:lt2>
        <a:srgbClr val="C8C8B1"/>
      </a:lt2>
      <a:accent1>
        <a:srgbClr val="9C1D22"/>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554</TotalTime>
  <Words>1389</Words>
  <Application>Microsoft Office PowerPoint</Application>
  <PresentationFormat>On-screen Show (4:3)</PresentationFormat>
  <Paragraphs>81</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Arial Black</vt:lpstr>
      <vt:lpstr>Calibri</vt:lpstr>
      <vt:lpstr>Essential</vt:lpstr>
      <vt:lpstr>Repeated Measures Designs</vt:lpstr>
      <vt:lpstr>PowerPoint Presentation</vt:lpstr>
      <vt:lpstr>Motivation</vt:lpstr>
      <vt:lpstr>PowerPoint Presentation</vt:lpstr>
      <vt:lpstr>Vocabulary</vt:lpstr>
      <vt:lpstr>Information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Order Effects</vt:lpstr>
      <vt:lpstr>PowerPoint Presentation</vt:lpstr>
      <vt:lpstr>PowerPoint Presentation</vt:lpstr>
      <vt:lpstr> </vt:lpstr>
      <vt:lpstr>Exercise</vt:lpstr>
      <vt:lpstr>Answer to Exercise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Student</dc:creator>
  <cp:lastModifiedBy>Gen Student1</cp:lastModifiedBy>
  <cp:revision>108</cp:revision>
  <dcterms:created xsi:type="dcterms:W3CDTF">2012-11-05T21:40:56Z</dcterms:created>
  <dcterms:modified xsi:type="dcterms:W3CDTF">2016-02-11T21:59:55Z</dcterms:modified>
</cp:coreProperties>
</file>