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13"/>
  </p:handoutMasterIdLst>
  <p:sldIdLst>
    <p:sldId id="258" r:id="rId2"/>
    <p:sldId id="290" r:id="rId3"/>
    <p:sldId id="291" r:id="rId4"/>
    <p:sldId id="310" r:id="rId5"/>
    <p:sldId id="311" r:id="rId6"/>
    <p:sldId id="312" r:id="rId7"/>
    <p:sldId id="313" r:id="rId8"/>
    <p:sldId id="314" r:id="rId9"/>
    <p:sldId id="315" r:id="rId10"/>
    <p:sldId id="308" r:id="rId11"/>
    <p:sldId id="31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6BCE"/>
    <a:srgbClr val="BD39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76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C77909-CE49-4BE3-8825-F4A887516598}" type="datetimeFigureOut">
              <a:rPr lang="en-US" smtClean="0"/>
              <a:t>2/11/2016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78E1D3-EA0A-4448-932E-ECB22744DAD0}" type="slidenum">
              <a:rPr lang="en-US" smtClean="0"/>
              <a:t>‹#›</a:t>
            </a:fld>
            <a:endParaRPr lang="en-US" dirty="0"/>
          </a:p>
        </p:txBody>
      </p:sp>
    </p:spTree>
    <p:extLst>
      <p:ext uri="{BB962C8B-B14F-4D97-AF65-F5344CB8AC3E}">
        <p14:creationId xmlns:p14="http://schemas.microsoft.com/office/powerpoint/2010/main" val="16464246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cap="none" spc="-80"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7"/>
          <p:cNvSpPr>
            <a:spLocks noGrp="1"/>
          </p:cNvSpPr>
          <p:nvPr>
            <p:ph type="sldNum" sz="quarter" idx="11"/>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D8F82F48-BC74-4313-872B-BBC4F09586F4}"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D8F82F48-BC74-4313-872B-BBC4F09586F4}" type="slidenum">
              <a:rPr lang="en-US" smtClean="0"/>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rgbClr val="D36BCE"/>
            </a:gs>
            <a:gs pos="100000">
              <a:schemeClr val="accent1">
                <a:lumMod val="40000"/>
                <a:lumOff val="60000"/>
              </a:schemeClr>
            </a:gs>
            <a:gs pos="82000">
              <a:schemeClr val="accent1">
                <a:tint val="23500"/>
                <a:satMod val="160000"/>
              </a:schemeClr>
            </a:gs>
          </a:gsLst>
          <a:lin ang="27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8305800" cy="761682"/>
          </a:xfrm>
          <a:prstGeom prst="rect">
            <a:avLst/>
          </a:prstGeom>
        </p:spPr>
        <p:txBody>
          <a:bodyPr vert="horz" lIns="91440" tIns="45720" rIns="91440" bIns="45720" rtlCol="0" anchor="b">
            <a:normAutofit/>
          </a:bodyPr>
          <a:lstStyle/>
          <a:p>
            <a:endParaRPr lang="en-US" dirty="0"/>
          </a:p>
        </p:txBody>
      </p:sp>
      <p:sp>
        <p:nvSpPr>
          <p:cNvPr id="3" name="Text Placeholder 2"/>
          <p:cNvSpPr>
            <a:spLocks noGrp="1"/>
          </p:cNvSpPr>
          <p:nvPr>
            <p:ph type="body" idx="1"/>
          </p:nvPr>
        </p:nvSpPr>
        <p:spPr>
          <a:xfrm>
            <a:off x="457200" y="990600"/>
            <a:ext cx="76200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D8F82F48-BC74-4313-872B-BBC4F09586F4}" type="slidenum">
              <a:rPr lang="en-US" smtClean="0"/>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l" defTabSz="914400" rtl="0" eaLnBrk="1" latinLnBrk="0" hangingPunct="1">
        <a:spcBef>
          <a:spcPct val="0"/>
        </a:spcBef>
        <a:buNone/>
        <a:defRPr sz="3600" kern="1200" cap="none"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t>Matching: Matched Pairs Design</a:t>
            </a:r>
            <a:endParaRPr lang="en-US" sz="6000" dirty="0"/>
          </a:p>
        </p:txBody>
      </p:sp>
      <p:sp>
        <p:nvSpPr>
          <p:cNvPr id="3" name="Subtitle 2"/>
          <p:cNvSpPr>
            <a:spLocks noGrp="1"/>
          </p:cNvSpPr>
          <p:nvPr>
            <p:ph type="subTitle" idx="1"/>
          </p:nvPr>
        </p:nvSpPr>
        <p:spPr>
          <a:xfrm>
            <a:off x="457200" y="4343400"/>
            <a:ext cx="8001000" cy="1295400"/>
          </a:xfrm>
        </p:spPr>
        <p:txBody>
          <a:bodyPr>
            <a:normAutofit fontScale="92500" lnSpcReduction="10000"/>
          </a:bodyPr>
          <a:lstStyle/>
          <a:p>
            <a:r>
              <a:rPr lang="en-US" sz="2400" dirty="0" smtClean="0"/>
              <a:t>Module </a:t>
            </a:r>
            <a:r>
              <a:rPr lang="en-US" sz="2400" dirty="0"/>
              <a:t>9</a:t>
            </a:r>
            <a:endParaRPr lang="en-US" sz="2400" dirty="0" smtClean="0"/>
          </a:p>
          <a:p>
            <a:r>
              <a:rPr lang="en-US" sz="2400" dirty="0"/>
              <a:t>Experimental </a:t>
            </a:r>
            <a:r>
              <a:rPr lang="en-US" sz="2400" dirty="0" smtClean="0"/>
              <a:t>psychology </a:t>
            </a:r>
            <a:br>
              <a:rPr lang="en-US" sz="2400" dirty="0" smtClean="0"/>
            </a:br>
            <a:r>
              <a:rPr lang="en-US" sz="2400" dirty="0" smtClean="0"/>
              <a:t>guided-inquiry learning</a:t>
            </a:r>
          </a:p>
          <a:p>
            <a:endParaRPr lang="en-US" dirty="0" smtClean="0"/>
          </a:p>
          <a:p>
            <a:endParaRPr lang="en-US" dirty="0"/>
          </a:p>
        </p:txBody>
      </p:sp>
      <p:sp>
        <p:nvSpPr>
          <p:cNvPr id="4" name="TextBox 3"/>
          <p:cNvSpPr txBox="1"/>
          <p:nvPr/>
        </p:nvSpPr>
        <p:spPr>
          <a:xfrm>
            <a:off x="505691" y="5928293"/>
            <a:ext cx="7543800" cy="461665"/>
          </a:xfrm>
          <a:prstGeom prst="rect">
            <a:avLst/>
          </a:prstGeom>
          <a:noFill/>
        </p:spPr>
        <p:txBody>
          <a:bodyPr wrap="square" rtlCol="0">
            <a:spAutoFit/>
          </a:bodyPr>
          <a:lstStyle/>
          <a:p>
            <a:r>
              <a:rPr lang="en-US" sz="1200" dirty="0" smtClean="0"/>
              <a:t>Module 9: Matching/Matched Pairs Design</a:t>
            </a:r>
          </a:p>
          <a:p>
            <a:r>
              <a:rPr lang="en-US" sz="1200" dirty="0" smtClean="0"/>
              <a:t>©2012, </a:t>
            </a:r>
            <a:r>
              <a:rPr lang="de-DE" sz="1200" dirty="0" smtClean="0"/>
              <a:t>Dr. A. Geliebter &amp; Dr. B. Rumain, Touro College &amp; University System</a:t>
            </a:r>
            <a:endParaRPr lang="en-US" sz="1200" dirty="0"/>
          </a:p>
        </p:txBody>
      </p:sp>
    </p:spTree>
    <p:extLst>
      <p:ext uri="{BB962C8B-B14F-4D97-AF65-F5344CB8AC3E}">
        <p14:creationId xmlns:p14="http://schemas.microsoft.com/office/powerpoint/2010/main" val="3617253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077200" cy="6158753"/>
          </a:xfrm>
        </p:spPr>
        <p:txBody>
          <a:bodyPr>
            <a:normAutofit/>
          </a:bodyPr>
          <a:lstStyle/>
          <a:p>
            <a:r>
              <a:rPr lang="en-US" sz="2800" dirty="0" smtClean="0">
                <a:solidFill>
                  <a:schemeClr val="tx2"/>
                </a:solidFill>
              </a:rPr>
              <a:t>In summary, what is the purpose of matching?</a:t>
            </a:r>
          </a:p>
          <a:p>
            <a:r>
              <a:rPr lang="en-US" sz="2800" dirty="0" smtClean="0"/>
              <a:t>The reason we match is to make certain our groups are equivalent on the matching variable before we introduce the independent variable. </a:t>
            </a:r>
          </a:p>
          <a:p>
            <a:r>
              <a:rPr lang="en-US" sz="2800" smtClean="0"/>
              <a:t>In </a:t>
            </a:r>
            <a:r>
              <a:rPr lang="en-US" sz="2800" dirty="0" smtClean="0"/>
              <a:t>this case, it means before we start seeing whether the dosage of Elate matters, we must have our 3 treatment conditions equivalent to begin with in terms of how depressed the individuals in </a:t>
            </a:r>
            <a:r>
              <a:rPr lang="en-US" sz="2800" smtClean="0"/>
              <a:t>each condition </a:t>
            </a:r>
            <a:r>
              <a:rPr lang="en-US" sz="2800" dirty="0" smtClean="0"/>
              <a:t>are.</a:t>
            </a:r>
            <a:endParaRPr lang="en-US" sz="2800" dirty="0"/>
          </a:p>
        </p:txBody>
      </p:sp>
      <p:sp>
        <p:nvSpPr>
          <p:cNvPr id="5" name="Title 4"/>
          <p:cNvSpPr>
            <a:spLocks noGrp="1"/>
          </p:cNvSpPr>
          <p:nvPr>
            <p:ph type="title"/>
          </p:nvPr>
        </p:nvSpPr>
        <p:spPr>
          <a:xfrm>
            <a:off x="457200" y="381000"/>
            <a:ext cx="8305800" cy="761682"/>
          </a:xfrm>
        </p:spPr>
        <p:txBody>
          <a:bodyPr>
            <a:normAutofit/>
          </a:bodyPr>
          <a:lstStyle/>
          <a:p>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1" y="4876800"/>
            <a:ext cx="1791610" cy="151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156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26" presetClass="entr" presetSubtype="0"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80">
                                          <p:stCondLst>
                                            <p:cond delay="0"/>
                                          </p:stCondLst>
                                        </p:cTn>
                                        <p:tgtEl>
                                          <p:spTgt spid="6"/>
                                        </p:tgtEl>
                                      </p:cBhvr>
                                    </p:animEffect>
                                    <p:anim calcmode="lin" valueType="num">
                                      <p:cBhvr>
                                        <p:cTn id="2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3" dur="26">
                                          <p:stCondLst>
                                            <p:cond delay="650"/>
                                          </p:stCondLst>
                                        </p:cTn>
                                        <p:tgtEl>
                                          <p:spTgt spid="6"/>
                                        </p:tgtEl>
                                      </p:cBhvr>
                                      <p:to x="100000" y="60000"/>
                                    </p:animScale>
                                    <p:animScale>
                                      <p:cBhvr>
                                        <p:cTn id="34" dur="166" decel="50000">
                                          <p:stCondLst>
                                            <p:cond delay="676"/>
                                          </p:stCondLst>
                                        </p:cTn>
                                        <p:tgtEl>
                                          <p:spTgt spid="6"/>
                                        </p:tgtEl>
                                      </p:cBhvr>
                                      <p:to x="100000" y="100000"/>
                                    </p:animScale>
                                    <p:animScale>
                                      <p:cBhvr>
                                        <p:cTn id="35" dur="26">
                                          <p:stCondLst>
                                            <p:cond delay="1312"/>
                                          </p:stCondLst>
                                        </p:cTn>
                                        <p:tgtEl>
                                          <p:spTgt spid="6"/>
                                        </p:tgtEl>
                                      </p:cBhvr>
                                      <p:to x="100000" y="80000"/>
                                    </p:animScale>
                                    <p:animScale>
                                      <p:cBhvr>
                                        <p:cTn id="36" dur="166" decel="50000">
                                          <p:stCondLst>
                                            <p:cond delay="1338"/>
                                          </p:stCondLst>
                                        </p:cTn>
                                        <p:tgtEl>
                                          <p:spTgt spid="6"/>
                                        </p:tgtEl>
                                      </p:cBhvr>
                                      <p:to x="100000" y="100000"/>
                                    </p:animScale>
                                    <p:animScale>
                                      <p:cBhvr>
                                        <p:cTn id="37" dur="26">
                                          <p:stCondLst>
                                            <p:cond delay="1642"/>
                                          </p:stCondLst>
                                        </p:cTn>
                                        <p:tgtEl>
                                          <p:spTgt spid="6"/>
                                        </p:tgtEl>
                                      </p:cBhvr>
                                      <p:to x="100000" y="90000"/>
                                    </p:animScale>
                                    <p:animScale>
                                      <p:cBhvr>
                                        <p:cTn id="38" dur="166" decel="50000">
                                          <p:stCondLst>
                                            <p:cond delay="1668"/>
                                          </p:stCondLst>
                                        </p:cTn>
                                        <p:tgtEl>
                                          <p:spTgt spid="6"/>
                                        </p:tgtEl>
                                      </p:cBhvr>
                                      <p:to x="100000" y="100000"/>
                                    </p:animScale>
                                    <p:animScale>
                                      <p:cBhvr>
                                        <p:cTn id="39" dur="26">
                                          <p:stCondLst>
                                            <p:cond delay="1808"/>
                                          </p:stCondLst>
                                        </p:cTn>
                                        <p:tgtEl>
                                          <p:spTgt spid="6"/>
                                        </p:tgtEl>
                                      </p:cBhvr>
                                      <p:to x="100000" y="95000"/>
                                    </p:animScale>
                                    <p:animScale>
                                      <p:cBhvr>
                                        <p:cTn id="4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077200" cy="6019800"/>
          </a:xfrm>
        </p:spPr>
        <p:txBody>
          <a:bodyPr>
            <a:normAutofit lnSpcReduction="10000"/>
          </a:bodyPr>
          <a:lstStyle/>
          <a:p>
            <a:pPr lvl="0"/>
            <a:r>
              <a:rPr lang="en-US" sz="2800" dirty="0">
                <a:solidFill>
                  <a:schemeClr val="tx2"/>
                </a:solidFill>
              </a:rPr>
              <a:t>Is matching the best way to ensure your groups are equivalent? If not, what would be better?</a:t>
            </a:r>
          </a:p>
          <a:p>
            <a:r>
              <a:rPr lang="en-US" sz="2800" dirty="0" smtClean="0"/>
              <a:t>No, because when you match, you match on one variable that you want your groups to be equivalent on. But what if there are other differences between your groups that you are not aware of but that may influence your results? </a:t>
            </a:r>
          </a:p>
          <a:p>
            <a:r>
              <a:rPr lang="en-US" sz="2800" dirty="0" smtClean="0"/>
              <a:t>A better strategy would be to use random assignment. This is more likely to guarantee your groups will be equivalent on any variable which might affect the outcome </a:t>
            </a:r>
            <a:br>
              <a:rPr lang="en-US" sz="2800" dirty="0" smtClean="0"/>
            </a:br>
            <a:r>
              <a:rPr lang="en-US" sz="2800" dirty="0" smtClean="0"/>
              <a:t>of your experiment.</a:t>
            </a:r>
            <a:endParaRPr lang="en-US" sz="2800" dirty="0"/>
          </a:p>
        </p:txBody>
      </p:sp>
      <p:sp>
        <p:nvSpPr>
          <p:cNvPr id="5" name="Title 4"/>
          <p:cNvSpPr>
            <a:spLocks noGrp="1"/>
          </p:cNvSpPr>
          <p:nvPr>
            <p:ph type="title"/>
          </p:nvPr>
        </p:nvSpPr>
        <p:spPr>
          <a:xfrm>
            <a:off x="457200" y="381000"/>
            <a:ext cx="8305800" cy="761682"/>
          </a:xfrm>
        </p:spPr>
        <p:txBody>
          <a:bodyPr>
            <a:normAutofit/>
          </a:bodyPr>
          <a:lstStyle/>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1" y="5334000"/>
            <a:ext cx="1791610" cy="1510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408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26" presetClass="entr" presetSubtype="0" fill="hold"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80">
                                          <p:stCondLst>
                                            <p:cond delay="0"/>
                                          </p:stCondLst>
                                        </p:cTn>
                                        <p:tgtEl>
                                          <p:spTgt spid="4"/>
                                        </p:tgtEl>
                                      </p:cBhvr>
                                    </p:animEffect>
                                    <p:anim calcmode="lin" valueType="num">
                                      <p:cBhvr>
                                        <p:cTn id="2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3" dur="26">
                                          <p:stCondLst>
                                            <p:cond delay="650"/>
                                          </p:stCondLst>
                                        </p:cTn>
                                        <p:tgtEl>
                                          <p:spTgt spid="4"/>
                                        </p:tgtEl>
                                      </p:cBhvr>
                                      <p:to x="100000" y="60000"/>
                                    </p:animScale>
                                    <p:animScale>
                                      <p:cBhvr>
                                        <p:cTn id="34" dur="166" decel="50000">
                                          <p:stCondLst>
                                            <p:cond delay="676"/>
                                          </p:stCondLst>
                                        </p:cTn>
                                        <p:tgtEl>
                                          <p:spTgt spid="4"/>
                                        </p:tgtEl>
                                      </p:cBhvr>
                                      <p:to x="100000" y="100000"/>
                                    </p:animScale>
                                    <p:animScale>
                                      <p:cBhvr>
                                        <p:cTn id="35" dur="26">
                                          <p:stCondLst>
                                            <p:cond delay="1312"/>
                                          </p:stCondLst>
                                        </p:cTn>
                                        <p:tgtEl>
                                          <p:spTgt spid="4"/>
                                        </p:tgtEl>
                                      </p:cBhvr>
                                      <p:to x="100000" y="80000"/>
                                    </p:animScale>
                                    <p:animScale>
                                      <p:cBhvr>
                                        <p:cTn id="36" dur="166" decel="50000">
                                          <p:stCondLst>
                                            <p:cond delay="1338"/>
                                          </p:stCondLst>
                                        </p:cTn>
                                        <p:tgtEl>
                                          <p:spTgt spid="4"/>
                                        </p:tgtEl>
                                      </p:cBhvr>
                                      <p:to x="100000" y="100000"/>
                                    </p:animScale>
                                    <p:animScale>
                                      <p:cBhvr>
                                        <p:cTn id="37" dur="26">
                                          <p:stCondLst>
                                            <p:cond delay="1642"/>
                                          </p:stCondLst>
                                        </p:cTn>
                                        <p:tgtEl>
                                          <p:spTgt spid="4"/>
                                        </p:tgtEl>
                                      </p:cBhvr>
                                      <p:to x="100000" y="90000"/>
                                    </p:animScale>
                                    <p:animScale>
                                      <p:cBhvr>
                                        <p:cTn id="38" dur="166" decel="50000">
                                          <p:stCondLst>
                                            <p:cond delay="1668"/>
                                          </p:stCondLst>
                                        </p:cTn>
                                        <p:tgtEl>
                                          <p:spTgt spid="4"/>
                                        </p:tgtEl>
                                      </p:cBhvr>
                                      <p:to x="100000" y="100000"/>
                                    </p:animScale>
                                    <p:animScale>
                                      <p:cBhvr>
                                        <p:cTn id="39" dur="26">
                                          <p:stCondLst>
                                            <p:cond delay="1808"/>
                                          </p:stCondLst>
                                        </p:cTn>
                                        <p:tgtEl>
                                          <p:spTgt spid="4"/>
                                        </p:tgtEl>
                                      </p:cBhvr>
                                      <p:to x="100000" y="95000"/>
                                    </p:animScale>
                                    <p:animScale>
                                      <p:cBhvr>
                                        <p:cTn id="4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77200" cy="5135563"/>
          </a:xfrm>
        </p:spPr>
        <p:txBody>
          <a:bodyPr>
            <a:normAutofit lnSpcReduction="10000"/>
          </a:bodyPr>
          <a:lstStyle/>
          <a:p>
            <a:r>
              <a:rPr lang="en-US" sz="2800" dirty="0"/>
              <a:t>Let’s now get back to our depression study. Suppose we have 3 treatment groups with each group receiving a different dose of Elate. Let’s say the doses are 750mg, 1200mg, and 0 mg. And, suppose also we know that our subjects are not roughly equal in their level of depression; some are more severely depressed while others are only mildly or moderately depressed. </a:t>
            </a:r>
            <a:endParaRPr lang="en-US" sz="2800" dirty="0" smtClean="0"/>
          </a:p>
          <a:p>
            <a:r>
              <a:rPr lang="en-US" sz="2800" dirty="0" smtClean="0"/>
              <a:t>What </a:t>
            </a:r>
            <a:r>
              <a:rPr lang="en-US" sz="2800" dirty="0"/>
              <a:t>we need is to equate our three treatment groups in terms of how depressed the individuals in each group are. </a:t>
            </a:r>
          </a:p>
        </p:txBody>
      </p:sp>
      <p:sp>
        <p:nvSpPr>
          <p:cNvPr id="5" name="Title 4"/>
          <p:cNvSpPr>
            <a:spLocks noGrp="1"/>
          </p:cNvSpPr>
          <p:nvPr>
            <p:ph type="title"/>
          </p:nvPr>
        </p:nvSpPr>
        <p:spPr>
          <a:xfrm>
            <a:off x="457200" y="381000"/>
            <a:ext cx="8305800" cy="761682"/>
          </a:xfrm>
        </p:spPr>
        <p:txBody>
          <a:bodyPr>
            <a:normAutofit/>
          </a:bodyPr>
          <a:lstStyle/>
          <a:p>
            <a:r>
              <a:rPr lang="en-US" b="1" dirty="0" smtClean="0"/>
              <a:t>Motivation</a:t>
            </a:r>
            <a:endParaRPr lang="en-US" dirty="0"/>
          </a:p>
        </p:txBody>
      </p:sp>
    </p:spTree>
    <p:extLst>
      <p:ext uri="{BB962C8B-B14F-4D97-AF65-F5344CB8AC3E}">
        <p14:creationId xmlns:p14="http://schemas.microsoft.com/office/powerpoint/2010/main" val="3232479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077200" cy="5668963"/>
          </a:xfrm>
        </p:spPr>
        <p:txBody>
          <a:bodyPr>
            <a:normAutofit lnSpcReduction="10000"/>
          </a:bodyPr>
          <a:lstStyle/>
          <a:p>
            <a:r>
              <a:rPr lang="en-US" sz="2800" dirty="0"/>
              <a:t>If we didn’t, this is what might happen: </a:t>
            </a:r>
            <a:endParaRPr lang="en-US" sz="2800" dirty="0" smtClean="0"/>
          </a:p>
          <a:p>
            <a:r>
              <a:rPr lang="en-US" sz="2800" dirty="0" smtClean="0"/>
              <a:t>It </a:t>
            </a:r>
            <a:r>
              <a:rPr lang="en-US" sz="2800" dirty="0"/>
              <a:t>could happen that our very depressed patients all end up being in the 750 mg. group and our mildly depressed ones end up being in the 0 mg. </a:t>
            </a:r>
            <a:r>
              <a:rPr lang="en-US" sz="2800" dirty="0" smtClean="0"/>
              <a:t>group. </a:t>
            </a:r>
          </a:p>
          <a:p>
            <a:r>
              <a:rPr lang="en-US" sz="2800" dirty="0" smtClean="0"/>
              <a:t>Then, </a:t>
            </a:r>
            <a:r>
              <a:rPr lang="en-US" sz="2800" dirty="0"/>
              <a:t>at the end of the </a:t>
            </a:r>
            <a:r>
              <a:rPr lang="en-US" sz="2800" dirty="0" smtClean="0"/>
              <a:t>study, </a:t>
            </a:r>
            <a:r>
              <a:rPr lang="en-US" sz="2800" dirty="0"/>
              <a:t>we might find that the patients in the 0 mg. group were still mildly </a:t>
            </a:r>
            <a:r>
              <a:rPr lang="en-US" sz="2800" dirty="0" smtClean="0"/>
              <a:t>depressed, </a:t>
            </a:r>
            <a:r>
              <a:rPr lang="en-US" sz="2800" dirty="0"/>
              <a:t>but those in the 750 mg. group were moderately depressed. </a:t>
            </a:r>
            <a:endParaRPr lang="en-US" sz="2800" dirty="0" smtClean="0"/>
          </a:p>
          <a:p>
            <a:r>
              <a:rPr lang="en-US" sz="2800" dirty="0" smtClean="0">
                <a:solidFill>
                  <a:schemeClr val="tx2"/>
                </a:solidFill>
              </a:rPr>
              <a:t>Would </a:t>
            </a:r>
            <a:r>
              <a:rPr lang="en-US" sz="2800" dirty="0">
                <a:solidFill>
                  <a:schemeClr val="tx2"/>
                </a:solidFill>
              </a:rPr>
              <a:t>we then want to say that Elate doesn’t work because people taking it ended up more depressed than those not taking it? </a:t>
            </a:r>
          </a:p>
        </p:txBody>
      </p:sp>
    </p:spTree>
    <p:extLst>
      <p:ext uri="{BB962C8B-B14F-4D97-AF65-F5344CB8AC3E}">
        <p14:creationId xmlns:p14="http://schemas.microsoft.com/office/powerpoint/2010/main" val="339848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077200" cy="5668963"/>
          </a:xfrm>
        </p:spPr>
        <p:txBody>
          <a:bodyPr>
            <a:normAutofit/>
          </a:bodyPr>
          <a:lstStyle/>
          <a:p>
            <a:r>
              <a:rPr lang="en-US" sz="2800" dirty="0">
                <a:solidFill>
                  <a:schemeClr val="tx2"/>
                </a:solidFill>
              </a:rPr>
              <a:t>Would we then want to say that Elate doesn’t work because people taking it ended up more depressed than those not taking it? </a:t>
            </a:r>
          </a:p>
          <a:p>
            <a:r>
              <a:rPr lang="en-US" sz="2800" dirty="0"/>
              <a:t>No, of course not! The groups did not start off equal to begin with, so you couldn’t possibly make such a statement!</a:t>
            </a:r>
          </a:p>
          <a:p>
            <a:r>
              <a:rPr lang="en-US" sz="2800" dirty="0">
                <a:solidFill>
                  <a:schemeClr val="tx2"/>
                </a:solidFill>
              </a:rPr>
              <a:t>So now, the question remains: How do you make the groups equivalent to begin with?</a:t>
            </a:r>
          </a:p>
          <a:p>
            <a:r>
              <a:rPr lang="en-US" sz="2800" dirty="0"/>
              <a:t>What we could do is </a:t>
            </a:r>
            <a:r>
              <a:rPr lang="en-US" sz="2800" dirty="0">
                <a:solidFill>
                  <a:schemeClr val="accent3"/>
                </a:solidFill>
              </a:rPr>
              <a:t>matching</a:t>
            </a:r>
            <a:r>
              <a:rPr lang="en-US" sz="2800" dirty="0"/>
              <a:t>.</a:t>
            </a:r>
          </a:p>
        </p:txBody>
      </p:sp>
    </p:spTree>
    <p:extLst>
      <p:ext uri="{BB962C8B-B14F-4D97-AF65-F5344CB8AC3E}">
        <p14:creationId xmlns:p14="http://schemas.microsoft.com/office/powerpoint/2010/main" val="3295378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77200" cy="5135563"/>
          </a:xfrm>
        </p:spPr>
        <p:txBody>
          <a:bodyPr>
            <a:normAutofit/>
          </a:bodyPr>
          <a:lstStyle/>
          <a:p>
            <a:r>
              <a:rPr lang="en-US" sz="2800" dirty="0"/>
              <a:t>In this design, subjects are not randomly assigned to treatment conditions. Instead, they are first matched on some characteristic. </a:t>
            </a:r>
            <a:endParaRPr lang="en-US" sz="2800" dirty="0" smtClean="0"/>
          </a:p>
          <a:p>
            <a:r>
              <a:rPr lang="en-US" sz="2800" dirty="0" smtClean="0"/>
              <a:t>The </a:t>
            </a:r>
            <a:r>
              <a:rPr lang="en-US" sz="2800" dirty="0"/>
              <a:t>matching characteristic either </a:t>
            </a:r>
            <a:endParaRPr lang="en-US" sz="2800" dirty="0" smtClean="0"/>
          </a:p>
          <a:p>
            <a:pPr marL="514350" indent="-514350">
              <a:buAutoNum type="arabicParenBoth"/>
            </a:pPr>
            <a:r>
              <a:rPr lang="en-US" sz="2800" dirty="0" smtClean="0"/>
              <a:t>is </a:t>
            </a:r>
            <a:r>
              <a:rPr lang="en-US" sz="2800" dirty="0"/>
              <a:t>the dependent variable or </a:t>
            </a:r>
            <a:endParaRPr lang="en-US" sz="2800" dirty="0" smtClean="0"/>
          </a:p>
          <a:p>
            <a:pPr marL="514350" indent="-514350">
              <a:buAutoNum type="arabicParenBoth"/>
            </a:pPr>
            <a:r>
              <a:rPr lang="en-US" sz="2800" dirty="0" smtClean="0"/>
              <a:t>is </a:t>
            </a:r>
            <a:r>
              <a:rPr lang="en-US" sz="2800" dirty="0"/>
              <a:t>closely related to the dependent variable. </a:t>
            </a:r>
            <a:endParaRPr lang="en-US" sz="2800" dirty="0" smtClean="0"/>
          </a:p>
          <a:p>
            <a:r>
              <a:rPr lang="en-US" sz="2800" dirty="0" smtClean="0"/>
              <a:t>It is preferable to use matching for small groups, and random assignment for large groups.</a:t>
            </a:r>
            <a:endParaRPr lang="en-US" sz="2800" dirty="0"/>
          </a:p>
          <a:p>
            <a:endParaRPr lang="en-US" sz="2800" dirty="0"/>
          </a:p>
        </p:txBody>
      </p:sp>
      <p:sp>
        <p:nvSpPr>
          <p:cNvPr id="5" name="Title 4"/>
          <p:cNvSpPr>
            <a:spLocks noGrp="1"/>
          </p:cNvSpPr>
          <p:nvPr>
            <p:ph type="title"/>
          </p:nvPr>
        </p:nvSpPr>
        <p:spPr>
          <a:xfrm>
            <a:off x="457200" y="381000"/>
            <a:ext cx="8305800" cy="761682"/>
          </a:xfrm>
        </p:spPr>
        <p:txBody>
          <a:bodyPr>
            <a:normAutofit/>
          </a:bodyPr>
          <a:lstStyle/>
          <a:p>
            <a:r>
              <a:rPr lang="en-US" b="1" dirty="0" smtClean="0"/>
              <a:t>What is matching?</a:t>
            </a:r>
            <a:endParaRPr lang="en-US" dirty="0"/>
          </a:p>
        </p:txBody>
      </p:sp>
    </p:spTree>
    <p:extLst>
      <p:ext uri="{BB962C8B-B14F-4D97-AF65-F5344CB8AC3E}">
        <p14:creationId xmlns:p14="http://schemas.microsoft.com/office/powerpoint/2010/main" val="1398051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077200" cy="5592763"/>
          </a:xfrm>
        </p:spPr>
        <p:txBody>
          <a:bodyPr>
            <a:normAutofit/>
          </a:bodyPr>
          <a:lstStyle/>
          <a:p>
            <a:r>
              <a:rPr lang="en-US" sz="2800" dirty="0"/>
              <a:t>This is how you do the matching. You first get a measure of how depressed each patient is. You then rank order the subjects from highest to lowest on the matching variable. </a:t>
            </a:r>
            <a:endParaRPr lang="en-US" sz="2800" dirty="0" smtClean="0"/>
          </a:p>
          <a:p>
            <a:r>
              <a:rPr lang="en-US" sz="2800" dirty="0" smtClean="0"/>
              <a:t>If </a:t>
            </a:r>
            <a:r>
              <a:rPr lang="en-US" sz="2800" dirty="0"/>
              <a:t>you have 3 treatment groups, you then form matching triplets that are roughly equal on the matching variable. For example, the highest score 3 individuals would be your first triplet; the next highest scoring 3 individuals would be your second triplet. Now, the members of each triplet are randomly assigned to the 3 treatment conditions. </a:t>
            </a:r>
          </a:p>
          <a:p>
            <a:endParaRPr lang="en-US" sz="2800" dirty="0"/>
          </a:p>
        </p:txBody>
      </p:sp>
    </p:spTree>
    <p:extLst>
      <p:ext uri="{BB962C8B-B14F-4D97-AF65-F5344CB8AC3E}">
        <p14:creationId xmlns:p14="http://schemas.microsoft.com/office/powerpoint/2010/main" val="401074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5257800" cy="5821363"/>
          </a:xfrm>
        </p:spPr>
        <p:txBody>
          <a:bodyPr>
            <a:normAutofit/>
          </a:bodyPr>
          <a:lstStyle/>
          <a:p>
            <a:r>
              <a:rPr lang="en-US" sz="2800" dirty="0"/>
              <a:t>So, we have Treatment </a:t>
            </a:r>
            <a:r>
              <a:rPr lang="en-US" sz="2800" dirty="0" smtClean="0"/>
              <a:t>Condition </a:t>
            </a:r>
            <a:r>
              <a:rPr lang="en-US" sz="2800" dirty="0"/>
              <a:t>1 (750 mg Elate), Treatment Condition 2 (1200 mg Elate) and Treatment Condition 3 (0 mg. Elate</a:t>
            </a:r>
            <a:r>
              <a:rPr lang="en-US" sz="2800" dirty="0" smtClean="0"/>
              <a:t>).</a:t>
            </a:r>
          </a:p>
          <a:p>
            <a:r>
              <a:rPr lang="en-US" sz="2800" dirty="0" smtClean="0"/>
              <a:t>Let’s </a:t>
            </a:r>
            <a:r>
              <a:rPr lang="en-US" sz="2800" dirty="0"/>
              <a:t>say our rank </a:t>
            </a:r>
            <a:r>
              <a:rPr lang="en-US" sz="2800" dirty="0" smtClean="0"/>
              <a:t>ordering </a:t>
            </a:r>
            <a:r>
              <a:rPr lang="en-US" sz="2800" dirty="0"/>
              <a:t>of how depressed our patients are gives the following list (the most depressed person being highest on the list and the least depressed one being last on the list).</a:t>
            </a:r>
          </a:p>
          <a:p>
            <a:endParaRPr lang="en-US" sz="2800" dirty="0"/>
          </a:p>
        </p:txBody>
      </p:sp>
      <p:sp>
        <p:nvSpPr>
          <p:cNvPr id="9" name="Content Placeholder 2"/>
          <p:cNvSpPr txBox="1">
            <a:spLocks/>
          </p:cNvSpPr>
          <p:nvPr/>
        </p:nvSpPr>
        <p:spPr>
          <a:xfrm>
            <a:off x="6477000" y="706582"/>
            <a:ext cx="1752600" cy="5745163"/>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en-US" sz="2800" dirty="0" smtClean="0">
                <a:solidFill>
                  <a:schemeClr val="tx2"/>
                </a:solidFill>
              </a:rPr>
              <a:t>Jones </a:t>
            </a:r>
          </a:p>
          <a:p>
            <a:r>
              <a:rPr lang="en-US" sz="2800" dirty="0" smtClean="0">
                <a:solidFill>
                  <a:schemeClr val="tx2"/>
                </a:solidFill>
              </a:rPr>
              <a:t>Marks </a:t>
            </a:r>
          </a:p>
          <a:p>
            <a:r>
              <a:rPr lang="en-US" sz="2800" dirty="0" smtClean="0">
                <a:solidFill>
                  <a:schemeClr val="tx2"/>
                </a:solidFill>
              </a:rPr>
              <a:t>Burns </a:t>
            </a:r>
          </a:p>
          <a:p>
            <a:r>
              <a:rPr lang="en-US" sz="2800" dirty="0" err="1" smtClean="0">
                <a:solidFill>
                  <a:schemeClr val="tx2"/>
                </a:solidFill>
              </a:rPr>
              <a:t>Capelli</a:t>
            </a:r>
            <a:r>
              <a:rPr lang="en-US" sz="2800" dirty="0" smtClean="0">
                <a:solidFill>
                  <a:schemeClr val="tx2"/>
                </a:solidFill>
              </a:rPr>
              <a:t> </a:t>
            </a:r>
          </a:p>
          <a:p>
            <a:r>
              <a:rPr lang="en-US" sz="2800" dirty="0" err="1" smtClean="0">
                <a:solidFill>
                  <a:schemeClr val="tx2"/>
                </a:solidFill>
              </a:rPr>
              <a:t>Kopel</a:t>
            </a:r>
            <a:r>
              <a:rPr lang="en-US" sz="2800" dirty="0" smtClean="0">
                <a:solidFill>
                  <a:schemeClr val="tx2"/>
                </a:solidFill>
              </a:rPr>
              <a:t> </a:t>
            </a:r>
          </a:p>
          <a:p>
            <a:r>
              <a:rPr lang="en-US" sz="2800" dirty="0" smtClean="0">
                <a:solidFill>
                  <a:schemeClr val="tx2"/>
                </a:solidFill>
              </a:rPr>
              <a:t>Smith </a:t>
            </a:r>
          </a:p>
          <a:p>
            <a:r>
              <a:rPr lang="en-US" sz="2800" dirty="0" err="1" smtClean="0">
                <a:solidFill>
                  <a:schemeClr val="tx2"/>
                </a:solidFill>
              </a:rPr>
              <a:t>Arbater</a:t>
            </a:r>
            <a:r>
              <a:rPr lang="en-US" sz="2800" dirty="0" smtClean="0">
                <a:solidFill>
                  <a:schemeClr val="tx2"/>
                </a:solidFill>
              </a:rPr>
              <a:t> </a:t>
            </a:r>
          </a:p>
          <a:p>
            <a:r>
              <a:rPr lang="en-US" sz="2800" dirty="0" err="1" smtClean="0">
                <a:solidFill>
                  <a:schemeClr val="tx2"/>
                </a:solidFill>
              </a:rPr>
              <a:t>Rayner</a:t>
            </a:r>
            <a:r>
              <a:rPr lang="en-US" sz="2800" dirty="0" smtClean="0">
                <a:solidFill>
                  <a:schemeClr val="tx2"/>
                </a:solidFill>
              </a:rPr>
              <a:t> </a:t>
            </a:r>
          </a:p>
          <a:p>
            <a:r>
              <a:rPr lang="en-US" sz="2800" dirty="0" smtClean="0">
                <a:solidFill>
                  <a:schemeClr val="tx2"/>
                </a:solidFill>
              </a:rPr>
              <a:t>Cohen </a:t>
            </a:r>
          </a:p>
          <a:p>
            <a:r>
              <a:rPr lang="en-US" sz="2800" dirty="0" smtClean="0">
                <a:solidFill>
                  <a:schemeClr val="tx2"/>
                </a:solidFill>
              </a:rPr>
              <a:t>…….etc. </a:t>
            </a:r>
            <a:endParaRPr lang="en-US" sz="2800" dirty="0">
              <a:solidFill>
                <a:schemeClr val="tx2"/>
              </a:solidFill>
            </a:endParaRPr>
          </a:p>
        </p:txBody>
      </p:sp>
      <p:sp>
        <p:nvSpPr>
          <p:cNvPr id="10" name="Up-Down Arrow 9"/>
          <p:cNvSpPr/>
          <p:nvPr/>
        </p:nvSpPr>
        <p:spPr>
          <a:xfrm>
            <a:off x="8001000" y="228600"/>
            <a:ext cx="685800" cy="6553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n-US" dirty="0" smtClean="0"/>
              <a:t>Level of Depression</a:t>
            </a:r>
            <a:endParaRPr lang="en-US" dirty="0"/>
          </a:p>
        </p:txBody>
      </p:sp>
    </p:spTree>
    <p:extLst>
      <p:ext uri="{BB962C8B-B14F-4D97-AF65-F5344CB8AC3E}">
        <p14:creationId xmlns:p14="http://schemas.microsoft.com/office/powerpoint/2010/main" val="407527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1447800" cy="5745163"/>
          </a:xfrm>
        </p:spPr>
        <p:txBody>
          <a:bodyPr>
            <a:normAutofit fontScale="92500"/>
          </a:bodyPr>
          <a:lstStyle/>
          <a:p>
            <a:r>
              <a:rPr lang="en-US" sz="2800" dirty="0">
                <a:solidFill>
                  <a:schemeClr val="tx2"/>
                </a:solidFill>
              </a:rPr>
              <a:t>Jones </a:t>
            </a:r>
            <a:endParaRPr lang="en-US" sz="2800" dirty="0" smtClean="0">
              <a:solidFill>
                <a:schemeClr val="tx2"/>
              </a:solidFill>
            </a:endParaRPr>
          </a:p>
          <a:p>
            <a:r>
              <a:rPr lang="en-US" sz="2800" dirty="0" smtClean="0">
                <a:solidFill>
                  <a:schemeClr val="tx2"/>
                </a:solidFill>
              </a:rPr>
              <a:t>Marks </a:t>
            </a:r>
          </a:p>
          <a:p>
            <a:r>
              <a:rPr lang="en-US" sz="2800" dirty="0" smtClean="0">
                <a:solidFill>
                  <a:schemeClr val="tx2"/>
                </a:solidFill>
              </a:rPr>
              <a:t>Burns </a:t>
            </a:r>
          </a:p>
          <a:p>
            <a:r>
              <a:rPr lang="en-US" sz="2800" dirty="0" err="1" smtClean="0">
                <a:solidFill>
                  <a:schemeClr val="tx2"/>
                </a:solidFill>
              </a:rPr>
              <a:t>Capelli</a:t>
            </a:r>
            <a:r>
              <a:rPr lang="en-US" sz="2800" dirty="0" smtClean="0">
                <a:solidFill>
                  <a:schemeClr val="tx2"/>
                </a:solidFill>
              </a:rPr>
              <a:t> </a:t>
            </a:r>
          </a:p>
          <a:p>
            <a:r>
              <a:rPr lang="en-US" sz="2800" dirty="0" err="1" smtClean="0">
                <a:solidFill>
                  <a:schemeClr val="tx2"/>
                </a:solidFill>
              </a:rPr>
              <a:t>Kopel</a:t>
            </a:r>
            <a:r>
              <a:rPr lang="en-US" sz="2800" dirty="0" smtClean="0">
                <a:solidFill>
                  <a:schemeClr val="tx2"/>
                </a:solidFill>
              </a:rPr>
              <a:t> </a:t>
            </a:r>
          </a:p>
          <a:p>
            <a:r>
              <a:rPr lang="en-US" sz="2800" dirty="0" smtClean="0">
                <a:solidFill>
                  <a:schemeClr val="tx2"/>
                </a:solidFill>
              </a:rPr>
              <a:t>Smith </a:t>
            </a:r>
          </a:p>
          <a:p>
            <a:r>
              <a:rPr lang="en-US" sz="2800" dirty="0" err="1" smtClean="0">
                <a:solidFill>
                  <a:schemeClr val="tx2"/>
                </a:solidFill>
              </a:rPr>
              <a:t>Arbater</a:t>
            </a:r>
            <a:r>
              <a:rPr lang="en-US" sz="2800" dirty="0" smtClean="0">
                <a:solidFill>
                  <a:schemeClr val="tx2"/>
                </a:solidFill>
              </a:rPr>
              <a:t> </a:t>
            </a:r>
          </a:p>
          <a:p>
            <a:r>
              <a:rPr lang="en-US" sz="2800" dirty="0" err="1" smtClean="0">
                <a:solidFill>
                  <a:schemeClr val="tx2"/>
                </a:solidFill>
              </a:rPr>
              <a:t>Rayner</a:t>
            </a:r>
            <a:r>
              <a:rPr lang="en-US" sz="2800" dirty="0" smtClean="0">
                <a:solidFill>
                  <a:schemeClr val="tx2"/>
                </a:solidFill>
              </a:rPr>
              <a:t> </a:t>
            </a:r>
          </a:p>
          <a:p>
            <a:r>
              <a:rPr lang="en-US" sz="2800" dirty="0" smtClean="0">
                <a:solidFill>
                  <a:schemeClr val="tx2"/>
                </a:solidFill>
              </a:rPr>
              <a:t>Cohen </a:t>
            </a:r>
          </a:p>
          <a:p>
            <a:r>
              <a:rPr lang="en-US" sz="2800" dirty="0" smtClean="0"/>
              <a:t>…etc</a:t>
            </a:r>
            <a:r>
              <a:rPr lang="en-US" sz="2800" dirty="0"/>
              <a:t>. </a:t>
            </a:r>
          </a:p>
        </p:txBody>
      </p:sp>
      <p:sp>
        <p:nvSpPr>
          <p:cNvPr id="6" name="Content Placeholder 2"/>
          <p:cNvSpPr txBox="1">
            <a:spLocks/>
          </p:cNvSpPr>
          <p:nvPr/>
        </p:nvSpPr>
        <p:spPr>
          <a:xfrm>
            <a:off x="6248400" y="1219200"/>
            <a:ext cx="1981200" cy="5135563"/>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endParaRPr lang="en-US" sz="2800" dirty="0"/>
          </a:p>
        </p:txBody>
      </p:sp>
      <p:sp>
        <p:nvSpPr>
          <p:cNvPr id="2" name="Title 1"/>
          <p:cNvSpPr>
            <a:spLocks noGrp="1"/>
          </p:cNvSpPr>
          <p:nvPr>
            <p:ph type="title"/>
          </p:nvPr>
        </p:nvSpPr>
        <p:spPr/>
        <p:txBody>
          <a:bodyPr/>
          <a:lstStyle/>
          <a:p>
            <a:endParaRPr lang="en-US" dirty="0"/>
          </a:p>
        </p:txBody>
      </p:sp>
      <p:sp>
        <p:nvSpPr>
          <p:cNvPr id="7" name="Right Brace 6"/>
          <p:cNvSpPr/>
          <p:nvPr/>
        </p:nvSpPr>
        <p:spPr>
          <a:xfrm>
            <a:off x="1316182" y="682336"/>
            <a:ext cx="1219200" cy="1600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ight Brace 7"/>
          <p:cNvSpPr/>
          <p:nvPr/>
        </p:nvSpPr>
        <p:spPr>
          <a:xfrm>
            <a:off x="1316182" y="2415380"/>
            <a:ext cx="1524000" cy="1547019"/>
          </a:xfrm>
          <a:prstGeom prst="rightBrace">
            <a:avLst>
              <a:gd name="adj1" fmla="val 8333"/>
              <a:gd name="adj2" fmla="val 5101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ight Brace 8"/>
          <p:cNvSpPr/>
          <p:nvPr/>
        </p:nvSpPr>
        <p:spPr>
          <a:xfrm>
            <a:off x="1219200" y="4038600"/>
            <a:ext cx="1524000" cy="1524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Content Placeholder 2"/>
          <p:cNvSpPr txBox="1">
            <a:spLocks/>
          </p:cNvSpPr>
          <p:nvPr/>
        </p:nvSpPr>
        <p:spPr>
          <a:xfrm>
            <a:off x="2971800" y="838200"/>
            <a:ext cx="5486400" cy="5745163"/>
          </a:xfrm>
          <a:prstGeom prst="rect">
            <a:avLst/>
          </a:prstGeom>
        </p:spPr>
        <p:txBody>
          <a:bodyPr vert="horz" lIns="91440" tIns="45720" rIns="91440" bIns="45720" rtlCol="0">
            <a:normAutofit fontScale="92500" lnSpcReduction="10000"/>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en-US" sz="2800" dirty="0"/>
              <a:t>So, our first triplet is Jones, Marks and Burns. These 3 individuals are the most depressed of all our subjects. We randomly assign one of them to Condition 1, another to Condition 2 and another one to Condition 3. </a:t>
            </a:r>
          </a:p>
          <a:p>
            <a:r>
              <a:rPr lang="en-US" sz="2800" dirty="0"/>
              <a:t>We then take our next triplet, </a:t>
            </a:r>
            <a:r>
              <a:rPr lang="en-US" sz="2800" dirty="0" err="1"/>
              <a:t>Capelli</a:t>
            </a:r>
            <a:r>
              <a:rPr lang="en-US" sz="2800" dirty="0"/>
              <a:t>, </a:t>
            </a:r>
            <a:r>
              <a:rPr lang="en-US" sz="2800" dirty="0" err="1"/>
              <a:t>Kopel</a:t>
            </a:r>
            <a:r>
              <a:rPr lang="en-US" sz="2800" dirty="0"/>
              <a:t> and Smith. These individuals are roughly equivalent in their level of depression. We randomly assign one of them to Condition 1, another to Condition 2 and the third to Condition 3. </a:t>
            </a:r>
          </a:p>
        </p:txBody>
      </p:sp>
    </p:spTree>
    <p:extLst>
      <p:ext uri="{BB962C8B-B14F-4D97-AF65-F5344CB8AC3E}">
        <p14:creationId xmlns:p14="http://schemas.microsoft.com/office/powerpoint/2010/main" val="120799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1447800" cy="5745163"/>
          </a:xfrm>
        </p:spPr>
        <p:txBody>
          <a:bodyPr>
            <a:normAutofit fontScale="92500"/>
          </a:bodyPr>
          <a:lstStyle/>
          <a:p>
            <a:r>
              <a:rPr lang="en-US" sz="2800" dirty="0">
                <a:solidFill>
                  <a:schemeClr val="tx2"/>
                </a:solidFill>
              </a:rPr>
              <a:t>Jones </a:t>
            </a:r>
            <a:endParaRPr lang="en-US" sz="2800" dirty="0" smtClean="0">
              <a:solidFill>
                <a:schemeClr val="tx2"/>
              </a:solidFill>
            </a:endParaRPr>
          </a:p>
          <a:p>
            <a:r>
              <a:rPr lang="en-US" sz="2800" dirty="0" smtClean="0">
                <a:solidFill>
                  <a:schemeClr val="tx2"/>
                </a:solidFill>
              </a:rPr>
              <a:t>Marks </a:t>
            </a:r>
          </a:p>
          <a:p>
            <a:r>
              <a:rPr lang="en-US" sz="2800" dirty="0" smtClean="0">
                <a:solidFill>
                  <a:schemeClr val="tx2"/>
                </a:solidFill>
              </a:rPr>
              <a:t>Burns </a:t>
            </a:r>
          </a:p>
          <a:p>
            <a:r>
              <a:rPr lang="en-US" sz="2800" dirty="0" err="1" smtClean="0">
                <a:solidFill>
                  <a:schemeClr val="tx2"/>
                </a:solidFill>
              </a:rPr>
              <a:t>Capelli</a:t>
            </a:r>
            <a:r>
              <a:rPr lang="en-US" sz="2800" dirty="0" smtClean="0">
                <a:solidFill>
                  <a:schemeClr val="tx2"/>
                </a:solidFill>
              </a:rPr>
              <a:t> </a:t>
            </a:r>
          </a:p>
          <a:p>
            <a:r>
              <a:rPr lang="en-US" sz="2800" dirty="0" err="1" smtClean="0">
                <a:solidFill>
                  <a:schemeClr val="tx2"/>
                </a:solidFill>
              </a:rPr>
              <a:t>Kopel</a:t>
            </a:r>
            <a:r>
              <a:rPr lang="en-US" sz="2800" dirty="0" smtClean="0">
                <a:solidFill>
                  <a:schemeClr val="tx2"/>
                </a:solidFill>
              </a:rPr>
              <a:t> </a:t>
            </a:r>
          </a:p>
          <a:p>
            <a:r>
              <a:rPr lang="en-US" sz="2800" dirty="0" smtClean="0">
                <a:solidFill>
                  <a:schemeClr val="tx2"/>
                </a:solidFill>
              </a:rPr>
              <a:t>Smith </a:t>
            </a:r>
          </a:p>
          <a:p>
            <a:r>
              <a:rPr lang="en-US" sz="2800" dirty="0" err="1" smtClean="0">
                <a:solidFill>
                  <a:schemeClr val="tx2"/>
                </a:solidFill>
              </a:rPr>
              <a:t>Arbater</a:t>
            </a:r>
            <a:r>
              <a:rPr lang="en-US" sz="2800" dirty="0" smtClean="0">
                <a:solidFill>
                  <a:schemeClr val="tx2"/>
                </a:solidFill>
              </a:rPr>
              <a:t> </a:t>
            </a:r>
          </a:p>
          <a:p>
            <a:r>
              <a:rPr lang="en-US" sz="2800" dirty="0" err="1" smtClean="0">
                <a:solidFill>
                  <a:schemeClr val="tx2"/>
                </a:solidFill>
              </a:rPr>
              <a:t>Rayner</a:t>
            </a:r>
            <a:r>
              <a:rPr lang="en-US" sz="2800" dirty="0" smtClean="0">
                <a:solidFill>
                  <a:schemeClr val="tx2"/>
                </a:solidFill>
              </a:rPr>
              <a:t> </a:t>
            </a:r>
          </a:p>
          <a:p>
            <a:r>
              <a:rPr lang="en-US" sz="2800" dirty="0" smtClean="0">
                <a:solidFill>
                  <a:schemeClr val="tx2"/>
                </a:solidFill>
              </a:rPr>
              <a:t>Cohen </a:t>
            </a:r>
          </a:p>
          <a:p>
            <a:r>
              <a:rPr lang="en-US" sz="2800" dirty="0" smtClean="0"/>
              <a:t>…etc</a:t>
            </a:r>
            <a:r>
              <a:rPr lang="en-US" sz="2800" dirty="0"/>
              <a:t>. </a:t>
            </a:r>
          </a:p>
        </p:txBody>
      </p:sp>
      <p:sp>
        <p:nvSpPr>
          <p:cNvPr id="6" name="Content Placeholder 2"/>
          <p:cNvSpPr txBox="1">
            <a:spLocks/>
          </p:cNvSpPr>
          <p:nvPr/>
        </p:nvSpPr>
        <p:spPr>
          <a:xfrm>
            <a:off x="6248400" y="1219200"/>
            <a:ext cx="1981200" cy="5135563"/>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endParaRPr lang="en-US" sz="2800" dirty="0"/>
          </a:p>
        </p:txBody>
      </p:sp>
      <p:sp>
        <p:nvSpPr>
          <p:cNvPr id="7" name="Right Brace 6"/>
          <p:cNvSpPr/>
          <p:nvPr/>
        </p:nvSpPr>
        <p:spPr>
          <a:xfrm>
            <a:off x="1316182" y="682336"/>
            <a:ext cx="1219200" cy="1600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ight Brace 7"/>
          <p:cNvSpPr/>
          <p:nvPr/>
        </p:nvSpPr>
        <p:spPr>
          <a:xfrm>
            <a:off x="1316182" y="2415380"/>
            <a:ext cx="1524000" cy="1547019"/>
          </a:xfrm>
          <a:prstGeom prst="rightBrace">
            <a:avLst>
              <a:gd name="adj1" fmla="val 8333"/>
              <a:gd name="adj2" fmla="val 5101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ight Brace 8"/>
          <p:cNvSpPr/>
          <p:nvPr/>
        </p:nvSpPr>
        <p:spPr>
          <a:xfrm>
            <a:off x="1219200" y="4038600"/>
            <a:ext cx="1524000" cy="1524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Content Placeholder 2"/>
          <p:cNvSpPr txBox="1">
            <a:spLocks/>
          </p:cNvSpPr>
          <p:nvPr/>
        </p:nvSpPr>
        <p:spPr>
          <a:xfrm>
            <a:off x="2971800" y="533400"/>
            <a:ext cx="5486400" cy="6049963"/>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en-US" sz="2800" dirty="0"/>
              <a:t>First triplet </a:t>
            </a:r>
            <a:r>
              <a:rPr lang="en-US" sz="2800" dirty="0" smtClean="0"/>
              <a:t/>
            </a:r>
            <a:br>
              <a:rPr lang="en-US" sz="2800" dirty="0" smtClean="0"/>
            </a:br>
            <a:r>
              <a:rPr lang="en-US" sz="2800" dirty="0" smtClean="0"/>
              <a:t>Jones </a:t>
            </a:r>
            <a:r>
              <a:rPr lang="en-US" sz="2800" dirty="0"/>
              <a:t>--&gt; Condition 1 </a:t>
            </a:r>
            <a:r>
              <a:rPr lang="en-US" sz="2800" dirty="0" smtClean="0"/>
              <a:t/>
            </a:r>
            <a:br>
              <a:rPr lang="en-US" sz="2800" dirty="0" smtClean="0"/>
            </a:br>
            <a:r>
              <a:rPr lang="en-US" sz="2800" dirty="0" smtClean="0"/>
              <a:t>Marks </a:t>
            </a:r>
            <a:r>
              <a:rPr lang="en-US" sz="2800" dirty="0"/>
              <a:t>--&gt; Condition 3 </a:t>
            </a:r>
            <a:r>
              <a:rPr lang="en-US" sz="2800" dirty="0" smtClean="0"/>
              <a:t/>
            </a:r>
            <a:br>
              <a:rPr lang="en-US" sz="2800" dirty="0" smtClean="0"/>
            </a:br>
            <a:r>
              <a:rPr lang="en-US" sz="2800" dirty="0" smtClean="0"/>
              <a:t>Burns </a:t>
            </a:r>
            <a:r>
              <a:rPr lang="en-US" sz="2800" dirty="0"/>
              <a:t>--&gt; Condition 2 </a:t>
            </a:r>
            <a:endParaRPr lang="en-US" sz="2800" dirty="0" smtClean="0"/>
          </a:p>
          <a:p>
            <a:r>
              <a:rPr lang="en-US" sz="2800" dirty="0" smtClean="0"/>
              <a:t>Second </a:t>
            </a:r>
            <a:r>
              <a:rPr lang="en-US" sz="2800" dirty="0"/>
              <a:t>triplet </a:t>
            </a:r>
            <a:r>
              <a:rPr lang="en-US" sz="2800" dirty="0" smtClean="0"/>
              <a:t/>
            </a:r>
            <a:br>
              <a:rPr lang="en-US" sz="2800" dirty="0" smtClean="0"/>
            </a:br>
            <a:r>
              <a:rPr lang="en-US" sz="2800" dirty="0" err="1" smtClean="0"/>
              <a:t>Capelli</a:t>
            </a:r>
            <a:r>
              <a:rPr lang="en-US" sz="2800" dirty="0" smtClean="0"/>
              <a:t> </a:t>
            </a:r>
            <a:r>
              <a:rPr lang="en-US" sz="2800" dirty="0"/>
              <a:t>--&gt; Condition 2 </a:t>
            </a:r>
            <a:r>
              <a:rPr lang="en-US" sz="2800" dirty="0" smtClean="0"/>
              <a:t/>
            </a:r>
            <a:br>
              <a:rPr lang="en-US" sz="2800" dirty="0" smtClean="0"/>
            </a:br>
            <a:r>
              <a:rPr lang="en-US" sz="2800" dirty="0" err="1" smtClean="0"/>
              <a:t>Kopel</a:t>
            </a:r>
            <a:r>
              <a:rPr lang="en-US" sz="2800" dirty="0" smtClean="0"/>
              <a:t> </a:t>
            </a:r>
            <a:r>
              <a:rPr lang="en-US" sz="2800" dirty="0"/>
              <a:t>--&gt; Condition3 </a:t>
            </a:r>
            <a:r>
              <a:rPr lang="en-US" sz="2800" dirty="0" smtClean="0"/>
              <a:t/>
            </a:r>
            <a:br>
              <a:rPr lang="en-US" sz="2800" dirty="0" smtClean="0"/>
            </a:br>
            <a:r>
              <a:rPr lang="en-US" sz="2800" dirty="0" smtClean="0"/>
              <a:t>Smith </a:t>
            </a:r>
            <a:r>
              <a:rPr lang="en-US" sz="2800" dirty="0"/>
              <a:t>--&gt; Condition 1 </a:t>
            </a:r>
          </a:p>
          <a:p>
            <a:r>
              <a:rPr lang="en-US" sz="2800" dirty="0" smtClean="0"/>
              <a:t>Third </a:t>
            </a:r>
            <a:r>
              <a:rPr lang="en-US" sz="2800" dirty="0"/>
              <a:t>triplet </a:t>
            </a:r>
            <a:r>
              <a:rPr lang="en-US" sz="2800" dirty="0" smtClean="0"/>
              <a:t/>
            </a:r>
            <a:br>
              <a:rPr lang="en-US" sz="2800" dirty="0" smtClean="0"/>
            </a:br>
            <a:r>
              <a:rPr lang="en-US" sz="2800" dirty="0" err="1" smtClean="0"/>
              <a:t>Arbater</a:t>
            </a:r>
            <a:r>
              <a:rPr lang="en-US" sz="2800" dirty="0" smtClean="0"/>
              <a:t> </a:t>
            </a:r>
            <a:r>
              <a:rPr lang="en-US" sz="2800" dirty="0"/>
              <a:t>--&gt; Condition 3 </a:t>
            </a:r>
            <a:r>
              <a:rPr lang="en-US" sz="2800" dirty="0" smtClean="0"/>
              <a:t/>
            </a:r>
            <a:br>
              <a:rPr lang="en-US" sz="2800" dirty="0" smtClean="0"/>
            </a:br>
            <a:r>
              <a:rPr lang="en-US" sz="2800" dirty="0" err="1" smtClean="0"/>
              <a:t>Rayner</a:t>
            </a:r>
            <a:r>
              <a:rPr lang="en-US" sz="2800" dirty="0" smtClean="0"/>
              <a:t> </a:t>
            </a:r>
            <a:r>
              <a:rPr lang="en-US" sz="2800" dirty="0"/>
              <a:t>--&gt; Condition 1 </a:t>
            </a:r>
            <a:r>
              <a:rPr lang="en-US" sz="2800" dirty="0" smtClean="0"/>
              <a:t/>
            </a:r>
            <a:br>
              <a:rPr lang="en-US" sz="2800" dirty="0" smtClean="0"/>
            </a:br>
            <a:r>
              <a:rPr lang="en-US" sz="2800" dirty="0" smtClean="0"/>
              <a:t>Cohen </a:t>
            </a:r>
            <a:r>
              <a:rPr lang="en-US" sz="2800" dirty="0"/>
              <a:t>--&gt; Condition 2 </a:t>
            </a:r>
          </a:p>
          <a:p>
            <a:r>
              <a:rPr lang="en-US" sz="2800" dirty="0" smtClean="0"/>
              <a:t>…….etc.</a:t>
            </a:r>
            <a:br>
              <a:rPr lang="en-US" sz="2800" dirty="0" smtClean="0"/>
            </a:br>
            <a:r>
              <a:rPr lang="en-US" sz="2800" dirty="0" smtClean="0"/>
              <a:t>And so on…. </a:t>
            </a:r>
            <a:endParaRPr lang="en-US" sz="2800" dirty="0"/>
          </a:p>
        </p:txBody>
      </p:sp>
    </p:spTree>
    <p:extLst>
      <p:ext uri="{BB962C8B-B14F-4D97-AF65-F5344CB8AC3E}">
        <p14:creationId xmlns:p14="http://schemas.microsoft.com/office/powerpoint/2010/main" val="99163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1000"/>
                                        <p:tgtEl>
                                          <p:spTgt spid="11">
                                            <p:txEl>
                                              <p:pRg st="2" end="2"/>
                                            </p:txEl>
                                          </p:spTgt>
                                        </p:tgtEl>
                                      </p:cBhvr>
                                    </p:animEffect>
                                    <p:anim calcmode="lin" valueType="num">
                                      <p:cBhvr>
                                        <p:cTn id="2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fade">
                                      <p:cBhvr>
                                        <p:cTn id="28" dur="1000"/>
                                        <p:tgtEl>
                                          <p:spTgt spid="11">
                                            <p:txEl>
                                              <p:pRg st="3" end="3"/>
                                            </p:txEl>
                                          </p:spTgt>
                                        </p:tgtEl>
                                      </p:cBhvr>
                                    </p:animEffect>
                                    <p:anim calcmode="lin" valueType="num">
                                      <p:cBhvr>
                                        <p:cTn id="29"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Custom 1">
      <a:dk1>
        <a:srgbClr val="000000"/>
      </a:dk1>
      <a:lt1>
        <a:srgbClr val="FFFFFF"/>
      </a:lt1>
      <a:dk2>
        <a:srgbClr val="D1282E"/>
      </a:dk2>
      <a:lt2>
        <a:srgbClr val="C8C8B1"/>
      </a:lt2>
      <a:accent1>
        <a:srgbClr val="9C1D22"/>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573</TotalTime>
  <Words>832</Words>
  <Application>Microsoft Office PowerPoint</Application>
  <PresentationFormat>On-screen Show (4:3)</PresentationFormat>
  <Paragraphs>69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 Black</vt:lpstr>
      <vt:lpstr>Calibri</vt:lpstr>
      <vt:lpstr>Essential</vt:lpstr>
      <vt:lpstr>Matching: Matched Pairs Design</vt:lpstr>
      <vt:lpstr>Motivation</vt:lpstr>
      <vt:lpstr>PowerPoint Presentation</vt:lpstr>
      <vt:lpstr>PowerPoint Presentation</vt:lpstr>
      <vt:lpstr>What is matching?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Student</dc:creator>
  <cp:lastModifiedBy>Gen Student1</cp:lastModifiedBy>
  <cp:revision>108</cp:revision>
  <dcterms:created xsi:type="dcterms:W3CDTF">2012-11-05T21:40:56Z</dcterms:created>
  <dcterms:modified xsi:type="dcterms:W3CDTF">2016-02-11T21:19:27Z</dcterms:modified>
</cp:coreProperties>
</file>