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60" r:id="rId2"/>
    <p:sldId id="542" r:id="rId3"/>
    <p:sldId id="543" r:id="rId4"/>
    <p:sldId id="540" r:id="rId5"/>
    <p:sldId id="559" r:id="rId6"/>
    <p:sldId id="551" r:id="rId7"/>
    <p:sldId id="552" r:id="rId8"/>
    <p:sldId id="553" r:id="rId9"/>
    <p:sldId id="554" r:id="rId10"/>
    <p:sldId id="456" r:id="rId11"/>
    <p:sldId id="302" r:id="rId12"/>
    <p:sldId id="323" r:id="rId13"/>
    <p:sldId id="329" r:id="rId14"/>
    <p:sldId id="330" r:id="rId15"/>
    <p:sldId id="530" r:id="rId16"/>
    <p:sldId id="561" r:id="rId17"/>
    <p:sldId id="562" r:id="rId18"/>
    <p:sldId id="577" r:id="rId19"/>
    <p:sldId id="558" r:id="rId20"/>
    <p:sldId id="598" r:id="rId21"/>
    <p:sldId id="599" r:id="rId22"/>
    <p:sldId id="600" r:id="rId23"/>
    <p:sldId id="601" r:id="rId24"/>
    <p:sldId id="602" r:id="rId25"/>
    <p:sldId id="603" r:id="rId26"/>
    <p:sldId id="604" r:id="rId27"/>
    <p:sldId id="566" r:id="rId28"/>
    <p:sldId id="610" r:id="rId29"/>
    <p:sldId id="608" r:id="rId30"/>
    <p:sldId id="609" r:id="rId31"/>
    <p:sldId id="567" r:id="rId32"/>
    <p:sldId id="611" r:id="rId33"/>
    <p:sldId id="612" r:id="rId34"/>
    <p:sldId id="613" r:id="rId35"/>
    <p:sldId id="575" r:id="rId36"/>
    <p:sldId id="605" r:id="rId37"/>
    <p:sldId id="606" r:id="rId38"/>
    <p:sldId id="607" r:id="rId39"/>
    <p:sldId id="614" r:id="rId40"/>
    <p:sldId id="568" r:id="rId41"/>
    <p:sldId id="596" r:id="rId42"/>
    <p:sldId id="597" r:id="rId43"/>
    <p:sldId id="594" r:id="rId44"/>
    <p:sldId id="595" r:id="rId45"/>
    <p:sldId id="591" r:id="rId46"/>
    <p:sldId id="592" r:id="rId47"/>
    <p:sldId id="579" r:id="rId48"/>
    <p:sldId id="580" r:id="rId49"/>
    <p:sldId id="581" r:id="rId50"/>
    <p:sldId id="582" r:id="rId51"/>
    <p:sldId id="583" r:id="rId52"/>
    <p:sldId id="584" r:id="rId53"/>
    <p:sldId id="585" r:id="rId54"/>
    <p:sldId id="586" r:id="rId5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2">
          <p15:clr>
            <a:srgbClr val="A4A3A4"/>
          </p15:clr>
        </p15:guide>
        <p15:guide id="2" pos="288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C8C9AD-361B-B508-751F-17B8752304DD}" v="4" dt="2019-10-10T20:33:37.48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425" autoAdjust="0"/>
  </p:normalViewPr>
  <p:slideViewPr>
    <p:cSldViewPr snapToGrid="0" snapToObjects="1" showGuides="1">
      <p:cViewPr>
        <p:scale>
          <a:sx n="100" d="100"/>
          <a:sy n="100" d="100"/>
        </p:scale>
        <p:origin x="-1040" y="-80"/>
      </p:cViewPr>
      <p:guideLst>
        <p:guide orient="horz" pos="4062"/>
        <p:guide pos="2885"/>
      </p:guideLst>
    </p:cSldViewPr>
  </p:slideViewPr>
  <p:outlineViewPr>
    <p:cViewPr>
      <p:scale>
        <a:sx n="33" d="100"/>
        <a:sy n="33" d="100"/>
      </p:scale>
      <p:origin x="0" y="9016"/>
    </p:cViewPr>
  </p:outlineViewPr>
  <p:notesTextViewPr>
    <p:cViewPr>
      <p:scale>
        <a:sx n="100" d="100"/>
        <a:sy n="100" d="100"/>
      </p:scale>
      <p:origin x="0" y="0"/>
    </p:cViewPr>
  </p:notesTextViewPr>
  <p:sorterViewPr>
    <p:cViewPr>
      <p:scale>
        <a:sx n="66" d="100"/>
        <a:sy n="66" d="100"/>
      </p:scale>
      <p:origin x="0" y="6680"/>
    </p:cViewPr>
  </p:sorterViewPr>
  <p:notesViewPr>
    <p:cSldViewPr snapToGrid="0" snapToObjects="1" showGuides="1">
      <p:cViewPr varScale="1">
        <p:scale>
          <a:sx n="148" d="100"/>
          <a:sy n="148" d="100"/>
        </p:scale>
        <p:origin x="-368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oms, Hilary" userId="S::hilary.neloms@touro.edu::305a1409-e42b-4154-b75e-b7c6a7844028" providerId="AD" clId="Web-{B0C8C9AD-361B-B508-751F-17B8752304DD}"/>
    <pc:docChg chg="modSld">
      <pc:chgData name="Neloms, Hilary" userId="S::hilary.neloms@touro.edu::305a1409-e42b-4154-b75e-b7c6a7844028" providerId="AD" clId="Web-{B0C8C9AD-361B-B508-751F-17B8752304DD}" dt="2019-10-10T20:33:37.489" v="3" actId="1076"/>
      <pc:docMkLst>
        <pc:docMk/>
      </pc:docMkLst>
      <pc:sldChg chg="modSp">
        <pc:chgData name="Neloms, Hilary" userId="S::hilary.neloms@touro.edu::305a1409-e42b-4154-b75e-b7c6a7844028" providerId="AD" clId="Web-{B0C8C9AD-361B-B508-751F-17B8752304DD}" dt="2019-10-10T20:33:03.785" v="1" actId="1076"/>
        <pc:sldMkLst>
          <pc:docMk/>
          <pc:sldMk cId="374361502" sldId="542"/>
        </pc:sldMkLst>
        <pc:picChg chg="mod">
          <ac:chgData name="Neloms, Hilary" userId="S::hilary.neloms@touro.edu::305a1409-e42b-4154-b75e-b7c6a7844028" providerId="AD" clId="Web-{B0C8C9AD-361B-B508-751F-17B8752304DD}" dt="2019-10-10T20:33:03.785" v="1" actId="1076"/>
          <ac:picMkLst>
            <pc:docMk/>
            <pc:sldMk cId="374361502" sldId="542"/>
            <ac:picMk id="13" creationId="{00000000-0000-0000-0000-000000000000}"/>
          </ac:picMkLst>
        </pc:picChg>
      </pc:sldChg>
      <pc:sldChg chg="modSp">
        <pc:chgData name="Neloms, Hilary" userId="S::hilary.neloms@touro.edu::305a1409-e42b-4154-b75e-b7c6a7844028" providerId="AD" clId="Web-{B0C8C9AD-361B-B508-751F-17B8752304DD}" dt="2019-10-10T20:33:29.302" v="2"/>
        <pc:sldMkLst>
          <pc:docMk/>
          <pc:sldMk cId="827637639" sldId="553"/>
        </pc:sldMkLst>
        <pc:picChg chg="mod">
          <ac:chgData name="Neloms, Hilary" userId="S::hilary.neloms@touro.edu::305a1409-e42b-4154-b75e-b7c6a7844028" providerId="AD" clId="Web-{B0C8C9AD-361B-B508-751F-17B8752304DD}" dt="2019-10-10T20:33:29.302" v="2"/>
          <ac:picMkLst>
            <pc:docMk/>
            <pc:sldMk cId="827637639" sldId="553"/>
            <ac:picMk id="5" creationId="{00000000-0000-0000-0000-000000000000}"/>
          </ac:picMkLst>
        </pc:picChg>
      </pc:sldChg>
      <pc:sldChg chg="modSp">
        <pc:chgData name="Neloms, Hilary" userId="S::hilary.neloms@touro.edu::305a1409-e42b-4154-b75e-b7c6a7844028" providerId="AD" clId="Web-{B0C8C9AD-361B-B508-751F-17B8752304DD}" dt="2019-10-10T20:33:37.489" v="3" actId="1076"/>
        <pc:sldMkLst>
          <pc:docMk/>
          <pc:sldMk cId="4228500531" sldId="604"/>
        </pc:sldMkLst>
        <pc:graphicFrameChg chg="mod">
          <ac:chgData name="Neloms, Hilary" userId="S::hilary.neloms@touro.edu::305a1409-e42b-4154-b75e-b7c6a7844028" providerId="AD" clId="Web-{B0C8C9AD-361B-B508-751F-17B8752304DD}" dt="2019-10-10T20:33:37.489" v="3" actId="1076"/>
          <ac:graphicFrameMkLst>
            <pc:docMk/>
            <pc:sldMk cId="4228500531" sldId="604"/>
            <ac:graphicFrameMk id="7"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cintosh%20HD:Not%20me%20work:S:Soderstrom:Learning%20versus%20performance%20-%20An%20integrative%20review%20(PPS%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F:Foos:Student%20study%20techniques%20and%20the%20generation%20effect%20(JEP%20199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Not%20me%20work:F:Foos:Student%20study%20techniques%20and%20the%20generation%20effect%20(JEP%20199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Not%20me%20work:Y:Yeager:Breaking%20the%20cycle%20of%20mistrust%20-%20Wise%20interventions%20to%20provide%20critical%20feedback%20across%20the%20racial%20divide%20(JEPG%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Reinforcement</a:t>
            </a:r>
          </a:p>
        </c:rich>
      </c:tx>
      <c:overlay val="0"/>
    </c:title>
    <c:autoTitleDeleted val="0"/>
    <c:plotArea>
      <c:layout/>
      <c:scatterChart>
        <c:scatterStyle val="lineMarker"/>
        <c:varyColors val="0"/>
        <c:ser>
          <c:idx val="0"/>
          <c:order val="0"/>
          <c:tx>
            <c:strRef>
              <c:f>'Figure 1'!$B$1</c:f>
              <c:strCache>
                <c:ptCount val="1"/>
                <c:pt idx="0">
                  <c:v>None</c:v>
                </c:pt>
              </c:strCache>
            </c:strRef>
          </c:tx>
          <c:xVal>
            <c:numRef>
              <c:f>'Figure 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xVal>
          <c:yVal>
            <c:numRef>
              <c:f>'Figure 1'!$B$2:$B$18</c:f>
              <c:numCache>
                <c:formatCode>General</c:formatCode>
                <c:ptCount val="17"/>
                <c:pt idx="0">
                  <c:v>9.8000000000000007</c:v>
                </c:pt>
                <c:pt idx="1">
                  <c:v>8.1</c:v>
                </c:pt>
                <c:pt idx="2">
                  <c:v>8.5</c:v>
                </c:pt>
                <c:pt idx="3">
                  <c:v>7.6</c:v>
                </c:pt>
                <c:pt idx="4">
                  <c:v>7</c:v>
                </c:pt>
                <c:pt idx="5">
                  <c:v>7.6</c:v>
                </c:pt>
                <c:pt idx="6">
                  <c:v>5.9</c:v>
                </c:pt>
                <c:pt idx="7">
                  <c:v>6.5</c:v>
                </c:pt>
                <c:pt idx="8">
                  <c:v>7</c:v>
                </c:pt>
                <c:pt idx="9">
                  <c:v>6.8</c:v>
                </c:pt>
                <c:pt idx="10">
                  <c:v>7.7</c:v>
                </c:pt>
                <c:pt idx="11">
                  <c:v>6.2</c:v>
                </c:pt>
                <c:pt idx="12">
                  <c:v>6.3</c:v>
                </c:pt>
                <c:pt idx="13">
                  <c:v>6.3</c:v>
                </c:pt>
                <c:pt idx="14">
                  <c:v>6</c:v>
                </c:pt>
                <c:pt idx="15">
                  <c:v>6.5</c:v>
                </c:pt>
                <c:pt idx="16">
                  <c:v>6</c:v>
                </c:pt>
              </c:numCache>
            </c:numRef>
          </c:yVal>
          <c:smooth val="0"/>
          <c:extLst>
            <c:ext xmlns:c16="http://schemas.microsoft.com/office/drawing/2014/chart" uri="{C3380CC4-5D6E-409C-BE32-E72D297353CC}">
              <c16:uniqueId val="{00000000-BF10-446E-B6BE-685FAC88B2C9}"/>
            </c:ext>
          </c:extLst>
        </c:ser>
        <c:ser>
          <c:idx val="1"/>
          <c:order val="1"/>
          <c:tx>
            <c:strRef>
              <c:f>'Figure 1'!$C$1</c:f>
              <c:strCache>
                <c:ptCount val="1"/>
                <c:pt idx="0">
                  <c:v>Regular</c:v>
                </c:pt>
              </c:strCache>
            </c:strRef>
          </c:tx>
          <c:xVal>
            <c:numRef>
              <c:f>'Figure 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xVal>
          <c:yVal>
            <c:numRef>
              <c:f>'Figure 1'!$C$2:$C$18</c:f>
              <c:numCache>
                <c:formatCode>General</c:formatCode>
                <c:ptCount val="17"/>
                <c:pt idx="0">
                  <c:v>9.8000000000000007</c:v>
                </c:pt>
                <c:pt idx="1">
                  <c:v>7.7</c:v>
                </c:pt>
                <c:pt idx="2">
                  <c:v>8</c:v>
                </c:pt>
                <c:pt idx="3">
                  <c:v>7.9</c:v>
                </c:pt>
                <c:pt idx="4">
                  <c:v>6</c:v>
                </c:pt>
                <c:pt idx="5">
                  <c:v>6</c:v>
                </c:pt>
                <c:pt idx="6">
                  <c:v>5.9</c:v>
                </c:pt>
                <c:pt idx="7">
                  <c:v>4.0999999999999996</c:v>
                </c:pt>
                <c:pt idx="8">
                  <c:v>4.2</c:v>
                </c:pt>
                <c:pt idx="9">
                  <c:v>3.8</c:v>
                </c:pt>
                <c:pt idx="10">
                  <c:v>3.4</c:v>
                </c:pt>
                <c:pt idx="11">
                  <c:v>3.1</c:v>
                </c:pt>
                <c:pt idx="12">
                  <c:v>3</c:v>
                </c:pt>
                <c:pt idx="13">
                  <c:v>2.4</c:v>
                </c:pt>
                <c:pt idx="14">
                  <c:v>1.7</c:v>
                </c:pt>
                <c:pt idx="15">
                  <c:v>1.7</c:v>
                </c:pt>
                <c:pt idx="16">
                  <c:v>1.7</c:v>
                </c:pt>
              </c:numCache>
            </c:numRef>
          </c:yVal>
          <c:smooth val="0"/>
          <c:extLst>
            <c:ext xmlns:c16="http://schemas.microsoft.com/office/drawing/2014/chart" uri="{C3380CC4-5D6E-409C-BE32-E72D297353CC}">
              <c16:uniqueId val="{00000001-BF10-446E-B6BE-685FAC88B2C9}"/>
            </c:ext>
          </c:extLst>
        </c:ser>
        <c:ser>
          <c:idx val="2"/>
          <c:order val="2"/>
          <c:tx>
            <c:strRef>
              <c:f>'Figure 1'!$D$1</c:f>
              <c:strCache>
                <c:ptCount val="1"/>
                <c:pt idx="0">
                  <c:v>Delayed</c:v>
                </c:pt>
              </c:strCache>
            </c:strRef>
          </c:tx>
          <c:xVal>
            <c:numRef>
              <c:f>'Figure 1'!$A$2:$A$18</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xVal>
          <c:yVal>
            <c:numRef>
              <c:f>'Figure 1'!$D$2:$D$18</c:f>
              <c:numCache>
                <c:formatCode>General</c:formatCode>
                <c:ptCount val="17"/>
                <c:pt idx="0">
                  <c:v>10</c:v>
                </c:pt>
                <c:pt idx="1">
                  <c:v>10</c:v>
                </c:pt>
                <c:pt idx="2">
                  <c:v>9.4</c:v>
                </c:pt>
                <c:pt idx="3">
                  <c:v>8.1</c:v>
                </c:pt>
                <c:pt idx="4">
                  <c:v>7.9</c:v>
                </c:pt>
                <c:pt idx="5">
                  <c:v>7.9</c:v>
                </c:pt>
                <c:pt idx="6">
                  <c:v>7.9</c:v>
                </c:pt>
                <c:pt idx="7">
                  <c:v>7</c:v>
                </c:pt>
                <c:pt idx="8">
                  <c:v>6</c:v>
                </c:pt>
                <c:pt idx="9">
                  <c:v>6.9</c:v>
                </c:pt>
                <c:pt idx="10">
                  <c:v>5.8</c:v>
                </c:pt>
              </c:numCache>
            </c:numRef>
          </c:yVal>
          <c:smooth val="0"/>
          <c:extLst>
            <c:ext xmlns:c16="http://schemas.microsoft.com/office/drawing/2014/chart" uri="{C3380CC4-5D6E-409C-BE32-E72D297353CC}">
              <c16:uniqueId val="{00000002-BF10-446E-B6BE-685FAC88B2C9}"/>
            </c:ext>
          </c:extLst>
        </c:ser>
        <c:ser>
          <c:idx val="3"/>
          <c:order val="3"/>
          <c:spPr>
            <a:ln>
              <a:solidFill>
                <a:schemeClr val="accent3"/>
              </a:solidFill>
            </a:ln>
          </c:spPr>
          <c:marker>
            <c:symbol val="triangle"/>
            <c:size val="9"/>
            <c:spPr>
              <a:solidFill>
                <a:schemeClr val="accent3"/>
              </a:solidFill>
              <a:ln>
                <a:solidFill>
                  <a:schemeClr val="accent3"/>
                </a:solidFill>
              </a:ln>
            </c:spPr>
          </c:marker>
          <c:xVal>
            <c:numRef>
              <c:f>'Figure 1'!$A$12:$A$18</c:f>
              <c:numCache>
                <c:formatCode>General</c:formatCode>
                <c:ptCount val="7"/>
                <c:pt idx="0">
                  <c:v>11</c:v>
                </c:pt>
                <c:pt idx="1">
                  <c:v>12</c:v>
                </c:pt>
                <c:pt idx="2">
                  <c:v>13</c:v>
                </c:pt>
                <c:pt idx="3">
                  <c:v>14</c:v>
                </c:pt>
                <c:pt idx="4">
                  <c:v>15</c:v>
                </c:pt>
                <c:pt idx="5">
                  <c:v>16</c:v>
                </c:pt>
                <c:pt idx="6">
                  <c:v>17</c:v>
                </c:pt>
              </c:numCache>
            </c:numRef>
          </c:xVal>
          <c:yVal>
            <c:numRef>
              <c:f>'Figure 1'!$E$12:$E$18</c:f>
              <c:numCache>
                <c:formatCode>General</c:formatCode>
                <c:ptCount val="7"/>
                <c:pt idx="0">
                  <c:v>5.8</c:v>
                </c:pt>
                <c:pt idx="1">
                  <c:v>2.7</c:v>
                </c:pt>
                <c:pt idx="2">
                  <c:v>2</c:v>
                </c:pt>
                <c:pt idx="3">
                  <c:v>1.8</c:v>
                </c:pt>
                <c:pt idx="4">
                  <c:v>1.7</c:v>
                </c:pt>
                <c:pt idx="5">
                  <c:v>1.7</c:v>
                </c:pt>
                <c:pt idx="6">
                  <c:v>1.7</c:v>
                </c:pt>
              </c:numCache>
            </c:numRef>
          </c:yVal>
          <c:smooth val="0"/>
          <c:extLst>
            <c:ext xmlns:c16="http://schemas.microsoft.com/office/drawing/2014/chart" uri="{C3380CC4-5D6E-409C-BE32-E72D297353CC}">
              <c16:uniqueId val="{00000003-BF10-446E-B6BE-685FAC88B2C9}"/>
            </c:ext>
          </c:extLst>
        </c:ser>
        <c:dLbls>
          <c:showLegendKey val="0"/>
          <c:showVal val="0"/>
          <c:showCatName val="0"/>
          <c:showSerName val="0"/>
          <c:showPercent val="0"/>
          <c:showBubbleSize val="0"/>
        </c:dLbls>
        <c:axId val="-2069114264"/>
        <c:axId val="-2069107080"/>
      </c:scatterChart>
      <c:valAx>
        <c:axId val="-2069114264"/>
        <c:scaling>
          <c:orientation val="minMax"/>
          <c:max val="17"/>
          <c:min val="0"/>
        </c:scaling>
        <c:delete val="0"/>
        <c:axPos val="b"/>
        <c:title>
          <c:tx>
            <c:rich>
              <a:bodyPr/>
              <a:lstStyle/>
              <a:p>
                <a:pPr>
                  <a:defRPr/>
                </a:pPr>
                <a:r>
                  <a:rPr lang="en-US"/>
                  <a:t>Day</a:t>
                </a:r>
              </a:p>
            </c:rich>
          </c:tx>
          <c:overlay val="0"/>
        </c:title>
        <c:numFmt formatCode="General" sourceLinked="1"/>
        <c:majorTickMark val="out"/>
        <c:minorTickMark val="none"/>
        <c:tickLblPos val="nextTo"/>
        <c:crossAx val="-2069107080"/>
        <c:crosses val="autoZero"/>
        <c:crossBetween val="midCat"/>
        <c:majorUnit val="2"/>
      </c:valAx>
      <c:valAx>
        <c:axId val="-2069107080"/>
        <c:scaling>
          <c:orientation val="minMax"/>
        </c:scaling>
        <c:delete val="0"/>
        <c:axPos val="l"/>
        <c:majorGridlines/>
        <c:title>
          <c:tx>
            <c:rich>
              <a:bodyPr rot="-5400000" vert="horz"/>
              <a:lstStyle/>
              <a:p>
                <a:pPr>
                  <a:defRPr/>
                </a:pPr>
                <a:r>
                  <a:rPr lang="en-US" sz="2000"/>
                  <a:t>Average errors</a:t>
                </a:r>
              </a:p>
            </c:rich>
          </c:tx>
          <c:overlay val="0"/>
        </c:title>
        <c:numFmt formatCode="General" sourceLinked="1"/>
        <c:majorTickMark val="out"/>
        <c:minorTickMark val="none"/>
        <c:tickLblPos val="nextTo"/>
        <c:crossAx val="-2069114264"/>
        <c:crosses val="autoZero"/>
        <c:crossBetween val="midCat"/>
      </c:valAx>
    </c:plotArea>
    <c:legend>
      <c:legendPos val="t"/>
      <c:legendEntry>
        <c:idx val="3"/>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1'!$A$13</c:f>
              <c:strCache>
                <c:ptCount val="1"/>
                <c:pt idx="0">
                  <c:v>Outline</c:v>
                </c:pt>
              </c:strCache>
            </c:strRef>
          </c:tx>
          <c:invertIfNegative val="0"/>
          <c:cat>
            <c:multiLvlStrRef>
              <c:f>'Table 1'!$B$10:$E$12</c:f>
              <c:multiLvlStrCache>
                <c:ptCount val="4"/>
                <c:lvl>
                  <c:pt idx="0">
                    <c:v>Experimenter</c:v>
                  </c:pt>
                  <c:pt idx="1">
                    <c:v>Student</c:v>
                  </c:pt>
                  <c:pt idx="2">
                    <c:v>Experimenter</c:v>
                  </c:pt>
                  <c:pt idx="3">
                    <c:v>Student</c:v>
                  </c:pt>
                </c:lvl>
                <c:lvl>
                  <c:pt idx="0">
                    <c:v>Non-target</c:v>
                  </c:pt>
                  <c:pt idx="2">
                    <c:v>Target</c:v>
                  </c:pt>
                </c:lvl>
              </c:multiLvlStrCache>
            </c:multiLvlStrRef>
          </c:cat>
          <c:val>
            <c:numRef>
              <c:f>'Table 1'!$B$13:$E$13</c:f>
              <c:numCache>
                <c:formatCode>0%</c:formatCode>
                <c:ptCount val="4"/>
                <c:pt idx="0">
                  <c:v>0.67</c:v>
                </c:pt>
                <c:pt idx="1">
                  <c:v>0.57999999999999996</c:v>
                </c:pt>
                <c:pt idx="2">
                  <c:v>0.76</c:v>
                </c:pt>
                <c:pt idx="3">
                  <c:v>0.9</c:v>
                </c:pt>
              </c:numCache>
            </c:numRef>
          </c:val>
          <c:extLst>
            <c:ext xmlns:c16="http://schemas.microsoft.com/office/drawing/2014/chart" uri="{C3380CC4-5D6E-409C-BE32-E72D297353CC}">
              <c16:uniqueId val="{00000000-920A-4CD7-8738-813CAB7E472E}"/>
            </c:ext>
          </c:extLst>
        </c:ser>
        <c:ser>
          <c:idx val="1"/>
          <c:order val="1"/>
          <c:tx>
            <c:strRef>
              <c:f>'Table 1'!$A$14</c:f>
              <c:strCache>
                <c:ptCount val="1"/>
                <c:pt idx="0">
                  <c:v>Questions</c:v>
                </c:pt>
              </c:strCache>
            </c:strRef>
          </c:tx>
          <c:invertIfNegative val="0"/>
          <c:cat>
            <c:multiLvlStrRef>
              <c:f>'Table 1'!$B$10:$E$12</c:f>
              <c:multiLvlStrCache>
                <c:ptCount val="4"/>
                <c:lvl>
                  <c:pt idx="0">
                    <c:v>Experimenter</c:v>
                  </c:pt>
                  <c:pt idx="1">
                    <c:v>Student</c:v>
                  </c:pt>
                  <c:pt idx="2">
                    <c:v>Experimenter</c:v>
                  </c:pt>
                  <c:pt idx="3">
                    <c:v>Student</c:v>
                  </c:pt>
                </c:lvl>
                <c:lvl>
                  <c:pt idx="0">
                    <c:v>Non-target</c:v>
                  </c:pt>
                  <c:pt idx="2">
                    <c:v>Target</c:v>
                  </c:pt>
                </c:lvl>
              </c:multiLvlStrCache>
            </c:multiLvlStrRef>
          </c:cat>
          <c:val>
            <c:numRef>
              <c:f>'Table 1'!$B$14:$E$14</c:f>
              <c:numCache>
                <c:formatCode>0%</c:formatCode>
                <c:ptCount val="4"/>
                <c:pt idx="0">
                  <c:v>0.66</c:v>
                </c:pt>
                <c:pt idx="1">
                  <c:v>0.7</c:v>
                </c:pt>
                <c:pt idx="2">
                  <c:v>0.87</c:v>
                </c:pt>
                <c:pt idx="3">
                  <c:v>0.95</c:v>
                </c:pt>
              </c:numCache>
            </c:numRef>
          </c:val>
          <c:extLst>
            <c:ext xmlns:c16="http://schemas.microsoft.com/office/drawing/2014/chart" uri="{C3380CC4-5D6E-409C-BE32-E72D297353CC}">
              <c16:uniqueId val="{00000001-920A-4CD7-8738-813CAB7E472E}"/>
            </c:ext>
          </c:extLst>
        </c:ser>
        <c:ser>
          <c:idx val="2"/>
          <c:order val="2"/>
          <c:tx>
            <c:strRef>
              <c:f>'Table 1'!$A$15</c:f>
              <c:strCache>
                <c:ptCount val="1"/>
                <c:pt idx="0">
                  <c:v>Questions and answers</c:v>
                </c:pt>
              </c:strCache>
            </c:strRef>
          </c:tx>
          <c:spPr>
            <a:solidFill>
              <a:srgbClr val="1691D1"/>
            </a:solidFill>
          </c:spPr>
          <c:invertIfNegative val="0"/>
          <c:cat>
            <c:multiLvlStrRef>
              <c:f>'Table 1'!$B$10:$E$12</c:f>
              <c:multiLvlStrCache>
                <c:ptCount val="4"/>
                <c:lvl>
                  <c:pt idx="0">
                    <c:v>Experimenter</c:v>
                  </c:pt>
                  <c:pt idx="1">
                    <c:v>Student</c:v>
                  </c:pt>
                  <c:pt idx="2">
                    <c:v>Experimenter</c:v>
                  </c:pt>
                  <c:pt idx="3">
                    <c:v>Student</c:v>
                  </c:pt>
                </c:lvl>
                <c:lvl>
                  <c:pt idx="0">
                    <c:v>Non-target</c:v>
                  </c:pt>
                  <c:pt idx="2">
                    <c:v>Target</c:v>
                  </c:pt>
                </c:lvl>
              </c:multiLvlStrCache>
            </c:multiLvlStrRef>
          </c:cat>
          <c:val>
            <c:numRef>
              <c:f>'Table 1'!$B$15:$E$15</c:f>
              <c:numCache>
                <c:formatCode>0%</c:formatCode>
                <c:ptCount val="4"/>
                <c:pt idx="0">
                  <c:v>0.56999999999999995</c:v>
                </c:pt>
                <c:pt idx="1">
                  <c:v>0.67</c:v>
                </c:pt>
                <c:pt idx="2">
                  <c:v>0.87</c:v>
                </c:pt>
                <c:pt idx="3">
                  <c:v>0.94</c:v>
                </c:pt>
              </c:numCache>
            </c:numRef>
          </c:val>
          <c:extLst>
            <c:ext xmlns:c16="http://schemas.microsoft.com/office/drawing/2014/chart" uri="{C3380CC4-5D6E-409C-BE32-E72D297353CC}">
              <c16:uniqueId val="{00000002-920A-4CD7-8738-813CAB7E472E}"/>
            </c:ext>
          </c:extLst>
        </c:ser>
        <c:dLbls>
          <c:showLegendKey val="0"/>
          <c:showVal val="0"/>
          <c:showCatName val="0"/>
          <c:showSerName val="0"/>
          <c:showPercent val="0"/>
          <c:showBubbleSize val="0"/>
        </c:dLbls>
        <c:gapWidth val="150"/>
        <c:axId val="-2063791848"/>
        <c:axId val="-2063804440"/>
      </c:barChart>
      <c:catAx>
        <c:axId val="-2063791848"/>
        <c:scaling>
          <c:orientation val="minMax"/>
        </c:scaling>
        <c:delete val="0"/>
        <c:axPos val="b"/>
        <c:numFmt formatCode="General" sourceLinked="0"/>
        <c:majorTickMark val="out"/>
        <c:minorTickMark val="none"/>
        <c:tickLblPos val="nextTo"/>
        <c:crossAx val="-2063804440"/>
        <c:crosses val="autoZero"/>
        <c:auto val="1"/>
        <c:lblAlgn val="ctr"/>
        <c:lblOffset val="100"/>
        <c:noMultiLvlLbl val="0"/>
      </c:catAx>
      <c:valAx>
        <c:axId val="-2063804440"/>
        <c:scaling>
          <c:orientation val="minMax"/>
        </c:scaling>
        <c:delete val="0"/>
        <c:axPos val="l"/>
        <c:majorGridlines/>
        <c:numFmt formatCode="0%" sourceLinked="1"/>
        <c:majorTickMark val="out"/>
        <c:minorTickMark val="none"/>
        <c:tickLblPos val="nextTo"/>
        <c:crossAx val="-206379184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2'!$B$3</c:f>
              <c:strCache>
                <c:ptCount val="1"/>
                <c:pt idx="0">
                  <c:v>Received</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 2'!$A$4:$A$5</c:f>
              <c:strCache>
                <c:ptCount val="2"/>
                <c:pt idx="0">
                  <c:v>Non-targeted items</c:v>
                </c:pt>
                <c:pt idx="1">
                  <c:v>Targeted items</c:v>
                </c:pt>
              </c:strCache>
            </c:strRef>
          </c:cat>
          <c:val>
            <c:numRef>
              <c:f>'Table 2'!$B$4:$B$5</c:f>
              <c:numCache>
                <c:formatCode>0%</c:formatCode>
                <c:ptCount val="2"/>
                <c:pt idx="0">
                  <c:v>0.54</c:v>
                </c:pt>
                <c:pt idx="1">
                  <c:v>0.72</c:v>
                </c:pt>
              </c:numCache>
            </c:numRef>
          </c:val>
          <c:extLst>
            <c:ext xmlns:c16="http://schemas.microsoft.com/office/drawing/2014/chart" uri="{C3380CC4-5D6E-409C-BE32-E72D297353CC}">
              <c16:uniqueId val="{00000000-FCC7-4675-BD36-B54F8BC7BB9E}"/>
            </c:ext>
          </c:extLst>
        </c:ser>
        <c:ser>
          <c:idx val="1"/>
          <c:order val="1"/>
          <c:tx>
            <c:strRef>
              <c:f>'Table 2'!$C$3</c:f>
              <c:strCache>
                <c:ptCount val="1"/>
                <c:pt idx="0">
                  <c:v>Generated</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 2'!$A$4:$A$5</c:f>
              <c:strCache>
                <c:ptCount val="2"/>
                <c:pt idx="0">
                  <c:v>Non-targeted items</c:v>
                </c:pt>
                <c:pt idx="1">
                  <c:v>Targeted items</c:v>
                </c:pt>
              </c:strCache>
            </c:strRef>
          </c:cat>
          <c:val>
            <c:numRef>
              <c:f>'Table 2'!$C$4:$C$5</c:f>
              <c:numCache>
                <c:formatCode>0%</c:formatCode>
                <c:ptCount val="2"/>
                <c:pt idx="0">
                  <c:v>0.54</c:v>
                </c:pt>
                <c:pt idx="1">
                  <c:v>0.86</c:v>
                </c:pt>
              </c:numCache>
            </c:numRef>
          </c:val>
          <c:extLst>
            <c:ext xmlns:c16="http://schemas.microsoft.com/office/drawing/2014/chart" uri="{C3380CC4-5D6E-409C-BE32-E72D297353CC}">
              <c16:uniqueId val="{00000001-FCC7-4675-BD36-B54F8BC7BB9E}"/>
            </c:ext>
          </c:extLst>
        </c:ser>
        <c:dLbls>
          <c:dLblPos val="inEnd"/>
          <c:showLegendKey val="0"/>
          <c:showVal val="1"/>
          <c:showCatName val="0"/>
          <c:showSerName val="0"/>
          <c:showPercent val="0"/>
          <c:showBubbleSize val="0"/>
        </c:dLbls>
        <c:gapWidth val="150"/>
        <c:axId val="-2045149896"/>
        <c:axId val="-2045146920"/>
      </c:barChart>
      <c:catAx>
        <c:axId val="-2045149896"/>
        <c:scaling>
          <c:orientation val="minMax"/>
        </c:scaling>
        <c:delete val="0"/>
        <c:axPos val="b"/>
        <c:numFmt formatCode="General" sourceLinked="0"/>
        <c:majorTickMark val="out"/>
        <c:minorTickMark val="none"/>
        <c:tickLblPos val="nextTo"/>
        <c:crossAx val="-2045146920"/>
        <c:crosses val="autoZero"/>
        <c:auto val="1"/>
        <c:lblAlgn val="ctr"/>
        <c:lblOffset val="100"/>
        <c:noMultiLvlLbl val="0"/>
      </c:catAx>
      <c:valAx>
        <c:axId val="-2045146920"/>
        <c:scaling>
          <c:orientation val="minMax"/>
        </c:scaling>
        <c:delete val="0"/>
        <c:axPos val="l"/>
        <c:numFmt formatCode="0%" sourceLinked="1"/>
        <c:majorTickMark val="out"/>
        <c:minorTickMark val="none"/>
        <c:tickLblPos val="nextTo"/>
        <c:crossAx val="-20451498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2A'!$B$1</c:f>
              <c:strCache>
                <c:ptCount val="1"/>
                <c:pt idx="0">
                  <c:v>Control</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2A'!$A$2:$A$3</c:f>
              <c:strCache>
                <c:ptCount val="2"/>
                <c:pt idx="0">
                  <c:v>White</c:v>
                </c:pt>
                <c:pt idx="1">
                  <c:v>African-American</c:v>
                </c:pt>
              </c:strCache>
            </c:strRef>
          </c:cat>
          <c:val>
            <c:numRef>
              <c:f>'Figure 2A'!$B$2:$B$3</c:f>
              <c:numCache>
                <c:formatCode>General</c:formatCode>
                <c:ptCount val="2"/>
                <c:pt idx="0">
                  <c:v>0.62</c:v>
                </c:pt>
                <c:pt idx="1">
                  <c:v>0.17</c:v>
                </c:pt>
              </c:numCache>
            </c:numRef>
          </c:val>
          <c:extLst>
            <c:ext xmlns:c16="http://schemas.microsoft.com/office/drawing/2014/chart" uri="{C3380CC4-5D6E-409C-BE32-E72D297353CC}">
              <c16:uniqueId val="{00000000-6F52-466C-B975-FE70EF4504FE}"/>
            </c:ext>
          </c:extLst>
        </c:ser>
        <c:ser>
          <c:idx val="1"/>
          <c:order val="1"/>
          <c:tx>
            <c:strRef>
              <c:f>'Figure 2A'!$C$1</c:f>
              <c:strCache>
                <c:ptCount val="1"/>
                <c:pt idx="0">
                  <c:v>Treatment</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2A'!$A$2:$A$3</c:f>
              <c:strCache>
                <c:ptCount val="2"/>
                <c:pt idx="0">
                  <c:v>White</c:v>
                </c:pt>
                <c:pt idx="1">
                  <c:v>African-American</c:v>
                </c:pt>
              </c:strCache>
            </c:strRef>
          </c:cat>
          <c:val>
            <c:numRef>
              <c:f>'Figure 2A'!$C$2:$C$3</c:f>
              <c:numCache>
                <c:formatCode>General</c:formatCode>
                <c:ptCount val="2"/>
                <c:pt idx="0">
                  <c:v>0.87</c:v>
                </c:pt>
                <c:pt idx="1">
                  <c:v>0.72</c:v>
                </c:pt>
              </c:numCache>
            </c:numRef>
          </c:val>
          <c:extLst>
            <c:ext xmlns:c16="http://schemas.microsoft.com/office/drawing/2014/chart" uri="{C3380CC4-5D6E-409C-BE32-E72D297353CC}">
              <c16:uniqueId val="{00000001-6F52-466C-B975-FE70EF4504FE}"/>
            </c:ext>
          </c:extLst>
        </c:ser>
        <c:dLbls>
          <c:dLblPos val="inEnd"/>
          <c:showLegendKey val="0"/>
          <c:showVal val="1"/>
          <c:showCatName val="0"/>
          <c:showSerName val="0"/>
          <c:showPercent val="0"/>
          <c:showBubbleSize val="0"/>
        </c:dLbls>
        <c:gapWidth val="150"/>
        <c:axId val="-2071514056"/>
        <c:axId val="-2071528248"/>
      </c:barChart>
      <c:catAx>
        <c:axId val="-2071514056"/>
        <c:scaling>
          <c:orientation val="minMax"/>
        </c:scaling>
        <c:delete val="0"/>
        <c:axPos val="b"/>
        <c:title>
          <c:tx>
            <c:rich>
              <a:bodyPr/>
              <a:lstStyle/>
              <a:p>
                <a:pPr>
                  <a:defRPr/>
                </a:pPr>
                <a:r>
                  <a:rPr lang="en-US"/>
                  <a:t>Students</a:t>
                </a:r>
              </a:p>
            </c:rich>
          </c:tx>
          <c:overlay val="0"/>
        </c:title>
        <c:numFmt formatCode="General" sourceLinked="0"/>
        <c:majorTickMark val="out"/>
        <c:minorTickMark val="none"/>
        <c:tickLblPos val="nextTo"/>
        <c:crossAx val="-2071528248"/>
        <c:crosses val="autoZero"/>
        <c:auto val="1"/>
        <c:lblAlgn val="ctr"/>
        <c:lblOffset val="100"/>
        <c:noMultiLvlLbl val="0"/>
      </c:catAx>
      <c:valAx>
        <c:axId val="-2071528248"/>
        <c:scaling>
          <c:orientation val="minMax"/>
        </c:scaling>
        <c:delete val="0"/>
        <c:axPos val="l"/>
        <c:majorGridlines/>
        <c:title>
          <c:tx>
            <c:rich>
              <a:bodyPr rot="-5400000" vert="horz"/>
              <a:lstStyle/>
              <a:p>
                <a:pPr>
                  <a:defRPr/>
                </a:pPr>
                <a:r>
                  <a:rPr lang="en-US"/>
                  <a:t>Percent revising essay</a:t>
                </a:r>
              </a:p>
            </c:rich>
          </c:tx>
          <c:overlay val="0"/>
        </c:title>
        <c:numFmt formatCode="0%" sourceLinked="0"/>
        <c:majorTickMark val="out"/>
        <c:minorTickMark val="none"/>
        <c:tickLblPos val="nextTo"/>
        <c:crossAx val="-207151405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2B'!$B$1</c:f>
              <c:strCache>
                <c:ptCount val="1"/>
                <c:pt idx="0">
                  <c:v>Control</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2B'!$A$2:$A$3</c:f>
              <c:strCache>
                <c:ptCount val="2"/>
                <c:pt idx="0">
                  <c:v>White</c:v>
                </c:pt>
                <c:pt idx="1">
                  <c:v>African-American</c:v>
                </c:pt>
              </c:strCache>
            </c:strRef>
          </c:cat>
          <c:val>
            <c:numRef>
              <c:f>'Figure 2B'!$B$2:$B$3</c:f>
              <c:numCache>
                <c:formatCode>General</c:formatCode>
                <c:ptCount val="2"/>
                <c:pt idx="0">
                  <c:v>11.25</c:v>
                </c:pt>
                <c:pt idx="1">
                  <c:v>9.4499999999999993</c:v>
                </c:pt>
              </c:numCache>
            </c:numRef>
          </c:val>
          <c:extLst>
            <c:ext xmlns:c16="http://schemas.microsoft.com/office/drawing/2014/chart" uri="{C3380CC4-5D6E-409C-BE32-E72D297353CC}">
              <c16:uniqueId val="{00000000-B97A-4D0F-AC47-E1EC4F3C0194}"/>
            </c:ext>
          </c:extLst>
        </c:ser>
        <c:ser>
          <c:idx val="1"/>
          <c:order val="1"/>
          <c:tx>
            <c:strRef>
              <c:f>'Figure 2B'!$C$1</c:f>
              <c:strCache>
                <c:ptCount val="1"/>
                <c:pt idx="0">
                  <c:v>Treatment</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2B'!$A$2:$A$3</c:f>
              <c:strCache>
                <c:ptCount val="2"/>
                <c:pt idx="0">
                  <c:v>White</c:v>
                </c:pt>
                <c:pt idx="1">
                  <c:v>African-American</c:v>
                </c:pt>
              </c:strCache>
            </c:strRef>
          </c:cat>
          <c:val>
            <c:numRef>
              <c:f>'Figure 2B'!$C$2:$C$3</c:f>
              <c:numCache>
                <c:formatCode>General</c:formatCode>
                <c:ptCount val="2"/>
                <c:pt idx="0">
                  <c:v>12.21</c:v>
                </c:pt>
                <c:pt idx="1">
                  <c:v>11.91</c:v>
                </c:pt>
              </c:numCache>
            </c:numRef>
          </c:val>
          <c:extLst>
            <c:ext xmlns:c16="http://schemas.microsoft.com/office/drawing/2014/chart" uri="{C3380CC4-5D6E-409C-BE32-E72D297353CC}">
              <c16:uniqueId val="{00000001-B97A-4D0F-AC47-E1EC4F3C0194}"/>
            </c:ext>
          </c:extLst>
        </c:ser>
        <c:dLbls>
          <c:dLblPos val="inEnd"/>
          <c:showLegendKey val="0"/>
          <c:showVal val="1"/>
          <c:showCatName val="0"/>
          <c:showSerName val="0"/>
          <c:showPercent val="0"/>
          <c:showBubbleSize val="0"/>
        </c:dLbls>
        <c:gapWidth val="150"/>
        <c:axId val="-2071587800"/>
        <c:axId val="-2071976872"/>
      </c:barChart>
      <c:catAx>
        <c:axId val="-2071587800"/>
        <c:scaling>
          <c:orientation val="minMax"/>
        </c:scaling>
        <c:delete val="0"/>
        <c:axPos val="b"/>
        <c:title>
          <c:tx>
            <c:rich>
              <a:bodyPr/>
              <a:lstStyle/>
              <a:p>
                <a:pPr>
                  <a:defRPr/>
                </a:pPr>
                <a:r>
                  <a:rPr lang="en-US"/>
                  <a:t>Students</a:t>
                </a:r>
              </a:p>
            </c:rich>
          </c:tx>
          <c:overlay val="0"/>
        </c:title>
        <c:numFmt formatCode="General" sourceLinked="0"/>
        <c:majorTickMark val="out"/>
        <c:minorTickMark val="none"/>
        <c:tickLblPos val="nextTo"/>
        <c:crossAx val="-2071976872"/>
        <c:crosses val="autoZero"/>
        <c:auto val="1"/>
        <c:lblAlgn val="ctr"/>
        <c:lblOffset val="100"/>
        <c:noMultiLvlLbl val="0"/>
      </c:catAx>
      <c:valAx>
        <c:axId val="-2071976872"/>
        <c:scaling>
          <c:orientation val="minMax"/>
        </c:scaling>
        <c:delete val="0"/>
        <c:axPos val="l"/>
        <c:majorGridlines/>
        <c:title>
          <c:tx>
            <c:rich>
              <a:bodyPr rot="-5400000" vert="horz"/>
              <a:lstStyle/>
              <a:p>
                <a:pPr>
                  <a:defRPr/>
                </a:pPr>
                <a:r>
                  <a:rPr lang="en-US"/>
                  <a:t>Score on revised essay</a:t>
                </a:r>
              </a:p>
            </c:rich>
          </c:tx>
          <c:overlay val="0"/>
        </c:title>
        <c:numFmt formatCode="General" sourceLinked="1"/>
        <c:majorTickMark val="out"/>
        <c:minorTickMark val="none"/>
        <c:tickLblPos val="nextTo"/>
        <c:crossAx val="-207158780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4'!$A$3</c:f>
              <c:strCache>
                <c:ptCount val="1"/>
                <c:pt idx="0">
                  <c:v>Control</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4'!$B$3:$E$3</c:f>
              <c:numCache>
                <c:formatCode>0.00</c:formatCode>
                <c:ptCount val="4"/>
                <c:pt idx="0">
                  <c:v>4.4000000000000004</c:v>
                </c:pt>
                <c:pt idx="1">
                  <c:v>5.22</c:v>
                </c:pt>
                <c:pt idx="2">
                  <c:v>2.65</c:v>
                </c:pt>
                <c:pt idx="3">
                  <c:v>4.29</c:v>
                </c:pt>
              </c:numCache>
            </c:numRef>
          </c:val>
          <c:extLst>
            <c:ext xmlns:c16="http://schemas.microsoft.com/office/drawing/2014/chart" uri="{C3380CC4-5D6E-409C-BE32-E72D297353CC}">
              <c16:uniqueId val="{00000000-F7A5-45BB-A5B1-A19E0584BC62}"/>
            </c:ext>
          </c:extLst>
        </c:ser>
        <c:ser>
          <c:idx val="1"/>
          <c:order val="1"/>
          <c:tx>
            <c:strRef>
              <c:f>'Figure 4'!$A$4</c:f>
              <c:strCache>
                <c:ptCount val="1"/>
                <c:pt idx="0">
                  <c:v>Treatment</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'Figure 4'!$B$1:$E$2</c:f>
              <c:multiLvlStrCache>
                <c:ptCount val="4"/>
                <c:lvl>
                  <c:pt idx="0">
                    <c:v>Low-trust</c:v>
                  </c:pt>
                  <c:pt idx="1">
                    <c:v>High-trust</c:v>
                  </c:pt>
                  <c:pt idx="2">
                    <c:v>Low-trust</c:v>
                  </c:pt>
                  <c:pt idx="3">
                    <c:v>High-trust</c:v>
                  </c:pt>
                </c:lvl>
                <c:lvl>
                  <c:pt idx="0">
                    <c:v>White</c:v>
                  </c:pt>
                  <c:pt idx="2">
                    <c:v>African-American</c:v>
                  </c:pt>
                </c:lvl>
              </c:multiLvlStrCache>
            </c:multiLvlStrRef>
          </c:cat>
          <c:val>
            <c:numRef>
              <c:f>'Figure 4'!$B$4:$E$4</c:f>
              <c:numCache>
                <c:formatCode>0.00</c:formatCode>
                <c:ptCount val="4"/>
                <c:pt idx="0">
                  <c:v>4.68</c:v>
                </c:pt>
                <c:pt idx="1">
                  <c:v>5.28</c:v>
                </c:pt>
                <c:pt idx="2">
                  <c:v>3.91</c:v>
                </c:pt>
                <c:pt idx="3">
                  <c:v>3.97</c:v>
                </c:pt>
              </c:numCache>
            </c:numRef>
          </c:val>
          <c:extLst>
            <c:ext xmlns:c16="http://schemas.microsoft.com/office/drawing/2014/chart" uri="{C3380CC4-5D6E-409C-BE32-E72D297353CC}">
              <c16:uniqueId val="{00000001-F7A5-45BB-A5B1-A19E0584BC62}"/>
            </c:ext>
          </c:extLst>
        </c:ser>
        <c:dLbls>
          <c:dLblPos val="inEnd"/>
          <c:showLegendKey val="0"/>
          <c:showVal val="1"/>
          <c:showCatName val="0"/>
          <c:showSerName val="0"/>
          <c:showPercent val="0"/>
          <c:showBubbleSize val="0"/>
        </c:dLbls>
        <c:gapWidth val="150"/>
        <c:axId val="-2056390968"/>
        <c:axId val="-2056396488"/>
      </c:barChart>
      <c:catAx>
        <c:axId val="-2056390968"/>
        <c:scaling>
          <c:orientation val="minMax"/>
        </c:scaling>
        <c:delete val="0"/>
        <c:axPos val="b"/>
        <c:title>
          <c:tx>
            <c:rich>
              <a:bodyPr/>
              <a:lstStyle/>
              <a:p>
                <a:pPr>
                  <a:defRPr/>
                </a:pPr>
                <a:r>
                  <a:rPr lang="en-US"/>
                  <a:t>Students</a:t>
                </a:r>
              </a:p>
            </c:rich>
          </c:tx>
          <c:overlay val="0"/>
        </c:title>
        <c:numFmt formatCode="General" sourceLinked="0"/>
        <c:majorTickMark val="out"/>
        <c:minorTickMark val="none"/>
        <c:tickLblPos val="nextTo"/>
        <c:crossAx val="-2056396488"/>
        <c:crosses val="autoZero"/>
        <c:auto val="1"/>
        <c:lblAlgn val="ctr"/>
        <c:lblOffset val="100"/>
        <c:noMultiLvlLbl val="0"/>
      </c:catAx>
      <c:valAx>
        <c:axId val="-2056396488"/>
        <c:scaling>
          <c:orientation val="minMax"/>
        </c:scaling>
        <c:delete val="0"/>
        <c:axPos val="l"/>
        <c:majorGridlines/>
        <c:title>
          <c:tx>
            <c:rich>
              <a:bodyPr rot="-5400000" vert="horz"/>
              <a:lstStyle/>
              <a:p>
                <a:pPr>
                  <a:defRPr/>
                </a:pPr>
                <a:r>
                  <a:rPr lang="en-US"/>
                  <a:t>End-of-year school trust</a:t>
                </a:r>
              </a:p>
            </c:rich>
          </c:tx>
          <c:overlay val="0"/>
        </c:title>
        <c:numFmt formatCode="0" sourceLinked="0"/>
        <c:majorTickMark val="out"/>
        <c:minorTickMark val="none"/>
        <c:tickLblPos val="nextTo"/>
        <c:crossAx val="-205639096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'Figure 6'!$A$2</c:f>
              <c:strCache>
                <c:ptCount val="1"/>
                <c:pt idx="0">
                  <c:v>Control</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6'!$B$1:$C$1</c:f>
              <c:strCache>
                <c:ptCount val="2"/>
                <c:pt idx="0">
                  <c:v>White</c:v>
                </c:pt>
                <c:pt idx="1">
                  <c:v>African-American</c:v>
                </c:pt>
              </c:strCache>
            </c:strRef>
          </c:cat>
          <c:val>
            <c:numRef>
              <c:f>'Figure 6'!$B$2:$C$2</c:f>
              <c:numCache>
                <c:formatCode>0.0</c:formatCode>
                <c:ptCount val="2"/>
                <c:pt idx="0">
                  <c:v>78.569999999999993</c:v>
                </c:pt>
                <c:pt idx="1">
                  <c:v>70.73</c:v>
                </c:pt>
              </c:numCache>
            </c:numRef>
          </c:val>
          <c:extLst>
            <c:ext xmlns:c16="http://schemas.microsoft.com/office/drawing/2014/chart" uri="{C3380CC4-5D6E-409C-BE32-E72D297353CC}">
              <c16:uniqueId val="{00000000-2C78-4D2B-A8CE-86A334B18940}"/>
            </c:ext>
          </c:extLst>
        </c:ser>
        <c:ser>
          <c:idx val="1"/>
          <c:order val="1"/>
          <c:tx>
            <c:strRef>
              <c:f>'Figure 6'!$A$3</c:f>
              <c:strCache>
                <c:ptCount val="1"/>
                <c:pt idx="0">
                  <c:v>Treatment</c:v>
                </c:pt>
              </c:strCache>
            </c:strRef>
          </c:tx>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 6'!$B$1:$C$1</c:f>
              <c:strCache>
                <c:ptCount val="2"/>
                <c:pt idx="0">
                  <c:v>White</c:v>
                </c:pt>
                <c:pt idx="1">
                  <c:v>African-American</c:v>
                </c:pt>
              </c:strCache>
            </c:strRef>
          </c:cat>
          <c:val>
            <c:numRef>
              <c:f>'Figure 6'!$B$3:$C$3</c:f>
              <c:numCache>
                <c:formatCode>0.0</c:formatCode>
                <c:ptCount val="2"/>
                <c:pt idx="0">
                  <c:v>80.03</c:v>
                </c:pt>
                <c:pt idx="1">
                  <c:v>74.430000000000007</c:v>
                </c:pt>
              </c:numCache>
            </c:numRef>
          </c:val>
          <c:extLst>
            <c:ext xmlns:c16="http://schemas.microsoft.com/office/drawing/2014/chart" uri="{C3380CC4-5D6E-409C-BE32-E72D297353CC}">
              <c16:uniqueId val="{00000001-2C78-4D2B-A8CE-86A334B18940}"/>
            </c:ext>
          </c:extLst>
        </c:ser>
        <c:dLbls>
          <c:dLblPos val="inEnd"/>
          <c:showLegendKey val="0"/>
          <c:showVal val="1"/>
          <c:showCatName val="0"/>
          <c:showSerName val="0"/>
          <c:showPercent val="0"/>
          <c:showBubbleSize val="0"/>
        </c:dLbls>
        <c:gapWidth val="150"/>
        <c:axId val="-2056727416"/>
        <c:axId val="-2056722008"/>
      </c:barChart>
      <c:catAx>
        <c:axId val="-2056727416"/>
        <c:scaling>
          <c:orientation val="minMax"/>
        </c:scaling>
        <c:delete val="0"/>
        <c:axPos val="b"/>
        <c:title>
          <c:tx>
            <c:rich>
              <a:bodyPr/>
              <a:lstStyle/>
              <a:p>
                <a:pPr>
                  <a:defRPr/>
                </a:pPr>
                <a:r>
                  <a:rPr lang="en-US"/>
                  <a:t>Students</a:t>
                </a:r>
              </a:p>
            </c:rich>
          </c:tx>
          <c:overlay val="0"/>
        </c:title>
        <c:numFmt formatCode="General" sourceLinked="0"/>
        <c:majorTickMark val="out"/>
        <c:minorTickMark val="none"/>
        <c:tickLblPos val="nextTo"/>
        <c:crossAx val="-2056722008"/>
        <c:crosses val="autoZero"/>
        <c:auto val="1"/>
        <c:lblAlgn val="ctr"/>
        <c:lblOffset val="100"/>
        <c:noMultiLvlLbl val="0"/>
      </c:catAx>
      <c:valAx>
        <c:axId val="-2056722008"/>
        <c:scaling>
          <c:orientation val="minMax"/>
        </c:scaling>
        <c:delete val="0"/>
        <c:axPos val="l"/>
        <c:majorGridlines/>
        <c:title>
          <c:tx>
            <c:rich>
              <a:bodyPr rot="-5400000" vert="horz"/>
              <a:lstStyle/>
              <a:p>
                <a:pPr>
                  <a:defRPr/>
                </a:pPr>
                <a:r>
                  <a:rPr lang="en-US"/>
                  <a:t>End of 1st semester core grades</a:t>
                </a:r>
              </a:p>
            </c:rich>
          </c:tx>
          <c:overlay val="0"/>
        </c:title>
        <c:numFmt formatCode="0" sourceLinked="0"/>
        <c:majorTickMark val="out"/>
        <c:minorTickMark val="none"/>
        <c:tickLblPos val="nextTo"/>
        <c:crossAx val="-205672741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dylanwiliam.net" TargetMode="External"/><Relationship Id="rId2" Type="http://schemas.openxmlformats.org/officeDocument/2006/relationships/hyperlink" Target="mailto:dylanwiliam@mac.com"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3663" tIns="46038" rIns="93663" bIns="46038">
            <a:spAutoFit/>
          </a:bodyPr>
          <a:lstStyle/>
          <a:p>
            <a:pPr defTabSz="950913" eaLnBrk="0" hangingPunct="0">
              <a:tabLst>
                <a:tab pos="1346200" algn="l"/>
                <a:tab pos="2870200" algn="l"/>
                <a:tab pos="4483100" algn="l"/>
                <a:tab pos="6096000" algn="l"/>
              </a:tabLst>
            </a:pPr>
            <a:r>
              <a:rPr lang="en-GB" sz="1000" dirty="0">
                <a:latin typeface="Times New Roman" charset="0"/>
              </a:rPr>
              <a:t>© 2016 Dylan Wiliam 	E: </a:t>
            </a:r>
            <a:r>
              <a:rPr lang="en-GB" sz="1000" dirty="0">
                <a:latin typeface="Times New Roman" charset="0"/>
                <a:hlinkClick r:id="rId2"/>
              </a:rPr>
              <a:t>dylanwiliam@mac.com</a:t>
            </a:r>
            <a:r>
              <a:rPr lang="en-GB" sz="1000" dirty="0">
                <a:latin typeface="Times New Roman" charset="0"/>
              </a:rPr>
              <a:t> 	W: </a:t>
            </a:r>
            <a:r>
              <a:rPr lang="en-GB" sz="1000" dirty="0">
                <a:latin typeface="Times New Roman" charset="0"/>
                <a:hlinkClick r:id="rId3"/>
              </a:rPr>
              <a:t>www.dylanwiliam.net</a:t>
            </a:r>
            <a:r>
              <a:rPr lang="en-GB" sz="1000" dirty="0">
                <a:latin typeface="Times New Roman" charset="0"/>
              </a:rPr>
              <a:t> 	T: (609) 910 1489 (US)	T: 020 8144 0055 (UK)</a:t>
            </a:r>
          </a:p>
        </p:txBody>
      </p:sp>
      <p:sp>
        <p:nvSpPr>
          <p:cNvPr id="8" name="Slide Number Placeholder 7"/>
          <p:cNvSpPr>
            <a:spLocks noGrp="1"/>
          </p:cNvSpPr>
          <p:nvPr>
            <p:ph type="sldNum" sz="quarter" idx="3"/>
          </p:nvPr>
        </p:nvSpPr>
        <p:spPr>
          <a:xfrm>
            <a:off x="0" y="4763"/>
            <a:ext cx="9144000" cy="465138"/>
          </a:xfrm>
          <a:prstGeom prst="rect">
            <a:avLst/>
          </a:prstGeom>
        </p:spPr>
        <p:txBody>
          <a:bodyPr vert="horz" lIns="91440" tIns="45720" rIns="91440" bIns="45720" rtlCol="0" anchor="b"/>
          <a:lstStyle>
            <a:lvl1pPr algn="r">
              <a:defRPr sz="1200"/>
            </a:lvl1pPr>
          </a:lstStyle>
          <a:p>
            <a:pPr algn="ctr"/>
            <a:fld id="{52735628-C765-6244-B3E7-4B38F82104A4}"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a:t>©2014 </a:t>
            </a:r>
            <a:r>
              <a:rPr lang="en-US" dirty="0" err="1"/>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A440E-82B3-0A45-9326-2B5959B3C560}" type="slidenum">
              <a:rPr lang="en-US" smtClean="0"/>
              <a:t>22</a:t>
            </a:fld>
            <a:endParaRPr lang="en-US"/>
          </a:p>
        </p:txBody>
      </p:sp>
    </p:spTree>
    <p:extLst>
      <p:ext uri="{BB962C8B-B14F-4D97-AF65-F5344CB8AC3E}">
        <p14:creationId xmlns:p14="http://schemas.microsoft.com/office/powerpoint/2010/main" val="339290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7987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3143250" y="400050"/>
            <a:ext cx="2857500" cy="2143125"/>
          </a:xfrm>
          <a:solidFill>
            <a:srgbClr val="FFFFFF"/>
          </a:solidFill>
          <a:ln/>
        </p:spPr>
      </p:sp>
      <p:sp>
        <p:nvSpPr>
          <p:cNvPr id="91138" name="Rectangle 3"/>
          <p:cNvSpPr>
            <a:spLocks noGrp="1" noChangeArrowheads="1"/>
          </p:cNvSpPr>
          <p:nvPr>
            <p:ph type="body" idx="1"/>
          </p:nvPr>
        </p:nvSpPr>
        <p:spPr>
          <a:xfrm>
            <a:off x="711200" y="2686050"/>
            <a:ext cx="7823200" cy="4171950"/>
          </a:xfrm>
          <a:solidFill>
            <a:srgbClr val="FFFFFF"/>
          </a:solidFill>
          <a:ln>
            <a:solidFill>
              <a:srgbClr val="000000"/>
            </a:solidFill>
          </a:ln>
        </p:spPr>
        <p:txBody>
          <a:bodyPr/>
          <a:lstStyle/>
          <a:p>
            <a:endParaRPr lang="en-GB" dirty="0">
              <a:latin typeface="Times New Roman" charset="0"/>
              <a:ea typeface="ＭＳ Ｐゴシック" charset="0"/>
              <a:cs typeface="ＭＳ Ｐゴシック" charset="0"/>
            </a:endParaRPr>
          </a:p>
          <a:p>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3143250" y="400050"/>
            <a:ext cx="2857500" cy="2143125"/>
          </a:xfrm>
          <a:solidFill>
            <a:srgbClr val="FFFFFF"/>
          </a:solidFill>
          <a:ln/>
        </p:spPr>
      </p:sp>
      <p:sp>
        <p:nvSpPr>
          <p:cNvPr id="91138" name="Rectangle 3"/>
          <p:cNvSpPr>
            <a:spLocks noGrp="1" noChangeArrowheads="1"/>
          </p:cNvSpPr>
          <p:nvPr>
            <p:ph type="body" idx="1"/>
          </p:nvPr>
        </p:nvSpPr>
        <p:spPr>
          <a:xfrm>
            <a:off x="711200" y="2686050"/>
            <a:ext cx="7823200" cy="4171950"/>
          </a:xfrm>
          <a:solidFill>
            <a:srgbClr val="FFFFFF"/>
          </a:solidFill>
          <a:ln>
            <a:solidFill>
              <a:srgbClr val="000000"/>
            </a:solidFill>
          </a:ln>
        </p:spPr>
        <p:txBody>
          <a:bodyPr/>
          <a:lstStyle/>
          <a:p>
            <a:endParaRPr lang="en-GB" dirty="0">
              <a:latin typeface="Times New Roman" charset="0"/>
              <a:ea typeface="ＭＳ Ｐゴシック" charset="0"/>
              <a:cs typeface="ＭＳ Ｐゴシック" charset="0"/>
            </a:endParaRPr>
          </a:p>
          <a:p>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2971800" y="598488"/>
            <a:ext cx="3205163" cy="2403475"/>
          </a:xfrm>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112642"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fld id="{456AE36E-D2DB-BC41-9EC0-63DF6BAF3580}" type="slidenum">
              <a:rPr lang="en-US" smtClean="0"/>
              <a:pPr/>
              <a:t>36</a:t>
            </a:fld>
            <a:endParaRPr lang="en-US" dirty="0"/>
          </a:p>
        </p:txBody>
      </p:sp>
    </p:spTree>
    <p:extLst>
      <p:ext uri="{BB962C8B-B14F-4D97-AF65-F5344CB8AC3E}">
        <p14:creationId xmlns:p14="http://schemas.microsoft.com/office/powerpoint/2010/main" val="330969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Rot="1" noChangeAspect="1" noChangeArrowheads="1"/>
          </p:cNvSpPr>
          <p:nvPr>
            <p:ph type="sldImg"/>
          </p:nvPr>
        </p:nvSpPr>
        <p:spPr bwMode="auto">
          <a:xfrm>
            <a:off x="2968625" y="598488"/>
            <a:ext cx="3206750" cy="24050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48579" name="Rectangle 3"/>
          <p:cNvSpPr>
            <a:spLocks noGrp="1" noChangeArrowheads="1"/>
          </p:cNvSpPr>
          <p:nvPr>
            <p:ph type="body" idx="1"/>
          </p:nvPr>
        </p:nvSpPr>
        <p:spPr bwMode="auto">
          <a:xfrm>
            <a:off x="1306513" y="3257550"/>
            <a:ext cx="7181851"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3005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2968625" y="598488"/>
            <a:ext cx="3208338" cy="2405062"/>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2968625" y="598488"/>
            <a:ext cx="3208338" cy="2405062"/>
          </a:xfrm>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10</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11</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12</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2968625" y="598488"/>
            <a:ext cx="3208338" cy="2405062"/>
          </a:xfrm>
          <a:ln cap="flat"/>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600" dirty="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29026"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p:cNvSpPr>
          <p:nvPr>
            <p:ph type="sldImg"/>
          </p:nvPr>
        </p:nvSpPr>
        <p:spPr>
          <a:xfrm>
            <a:off x="3143250" y="400050"/>
            <a:ext cx="2857500" cy="2143125"/>
          </a:xfrm>
          <a:solidFill>
            <a:srgbClr val="FFFFFF"/>
          </a:solidFill>
          <a:ln/>
        </p:spPr>
      </p:sp>
      <p:sp>
        <p:nvSpPr>
          <p:cNvPr id="107522"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A440E-82B3-0A45-9326-2B5959B3C560}" type="slidenum">
              <a:rPr lang="en-US" smtClean="0"/>
              <a:t>20</a:t>
            </a:fld>
            <a:endParaRPr lang="en-US"/>
          </a:p>
        </p:txBody>
      </p:sp>
    </p:spTree>
    <p:extLst>
      <p:ext uri="{BB962C8B-B14F-4D97-AF65-F5344CB8AC3E}">
        <p14:creationId xmlns:p14="http://schemas.microsoft.com/office/powerpoint/2010/main" val="339290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206" y="147611"/>
            <a:ext cx="7918594" cy="704876"/>
          </a:xfrm>
        </p:spPr>
        <p:txBody>
          <a:bodyPr anchor="ctr">
            <a:normAutofit/>
          </a:bodyPr>
          <a:lstStyle>
            <a:lvl1pPr algn="l">
              <a:buNone/>
              <a:defRPr sz="3600" b="0"/>
            </a:lvl1pPr>
          </a:lstStyle>
          <a:p>
            <a:r>
              <a:rPr kumimoji="0" lang="en-US" dirty="0"/>
              <a:t>Click to edit Master title style</a:t>
            </a:r>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hasCustomPrompt="1"/>
          </p:nvPr>
        </p:nvSpPr>
        <p:spPr>
          <a:xfrm>
            <a:off x="762000" y="1501721"/>
            <a:ext cx="1600200" cy="4343400"/>
          </a:xfrm>
          <a:prstGeom prst="rect">
            <a:avLst/>
          </a:prstGeom>
          <a:solidFill>
            <a:srgbClr val="1691D0"/>
          </a:solidFill>
          <a:ln w="50800" cap="sq" cmpd="dbl" algn="ctr">
            <a:solidFill>
              <a:srgbClr val="1691D0"/>
            </a:solidFill>
            <a:prstDash val="solid"/>
            <a:miter lim="800000"/>
          </a:ln>
          <a:effectLst/>
        </p:spPr>
        <p:style>
          <a:lnRef idx="3">
            <a:schemeClr val="lt1"/>
          </a:lnRef>
          <a:fillRef idx="1">
            <a:schemeClr val="accent2"/>
          </a:fillRef>
          <a:effectRef idx="1">
            <a:schemeClr val="accent2"/>
          </a:effectRef>
          <a:fontRef idx="minor">
            <a:schemeClr val="lt1"/>
          </a:fontRef>
        </p:style>
        <p:txBody>
          <a:bodyPr vert="vert270" lIns="137160" tIns="182880" rIns="137160" bIns="91440"/>
          <a:lstStyle>
            <a:lvl1pPr marL="0" indent="0" algn="ctr">
              <a:spcAft>
                <a:spcPts val="1000"/>
              </a:spcAft>
              <a:buNone/>
              <a:defRPr sz="7200">
                <a:solidFill>
                  <a:srgbClr val="1691D0"/>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Discussion</a:t>
            </a:r>
          </a:p>
        </p:txBody>
      </p:sp>
      <p:sp>
        <p:nvSpPr>
          <p:cNvPr id="9" name="Content Placeholder 8"/>
          <p:cNvSpPr>
            <a:spLocks noGrp="1"/>
          </p:cNvSpPr>
          <p:nvPr>
            <p:ph sz="quarter" idx="1"/>
          </p:nvPr>
        </p:nvSpPr>
        <p:spPr>
          <a:xfrm>
            <a:off x="2362200" y="1501721"/>
            <a:ext cx="6400800" cy="441960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9290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550" y="1409701"/>
            <a:ext cx="7921327" cy="1892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 y="3632201"/>
            <a:ext cx="8003877" cy="2273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0287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8" r:id="rId8"/>
    <p:sldLayoutId id="2147483653" r:id="rId9"/>
    <p:sldLayoutId id="2147483659" r:id="rId10"/>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4.bin"/><Relationship Id="rId14" Type="http://schemas.openxmlformats.org/officeDocument/2006/relationships/image" Target="../media/image1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dirty="0"/>
              <a:t>Dylan Wiliam (@dylanwiliam)</a:t>
            </a:r>
          </a:p>
        </p:txBody>
      </p:sp>
      <p:sp>
        <p:nvSpPr>
          <p:cNvPr id="5" name="Text Placeholder 4"/>
          <p:cNvSpPr>
            <a:spLocks noGrp="1"/>
          </p:cNvSpPr>
          <p:nvPr>
            <p:ph type="body" idx="1"/>
          </p:nvPr>
        </p:nvSpPr>
        <p:spPr>
          <a:xfrm>
            <a:off x="1365105" y="3302352"/>
            <a:ext cx="7574284" cy="1944687"/>
          </a:xfrm>
        </p:spPr>
        <p:txBody>
          <a:bodyPr anchor="t">
            <a:noAutofit/>
          </a:bodyPr>
          <a:lstStyle/>
          <a:p>
            <a:r>
              <a:rPr lang="en-US" sz="3200" b="1" dirty="0"/>
              <a:t>Embedding </a:t>
            </a:r>
            <a:r>
              <a:rPr lang="en-US" sz="3200" b="1"/>
              <a:t>formative assessment</a:t>
            </a:r>
            <a:r>
              <a:rPr lang="en-US" sz="3600"/>
              <a:t> </a:t>
            </a:r>
            <a:endParaRPr lang="en-US" sz="3200"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r>
              <a:rPr lang="en-US" sz="2400" dirty="0" err="1">
                <a:solidFill>
                  <a:schemeClr val="bg1"/>
                </a:solidFill>
              </a:rPr>
              <a:t>www.dylanwiliamcenter.com</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Formative assessment: A contested term</a:t>
            </a:r>
          </a:p>
        </p:txBody>
      </p:sp>
      <p:sp>
        <p:nvSpPr>
          <p:cNvPr id="5" name="TextBox 4"/>
          <p:cNvSpPr txBox="1"/>
          <p:nvPr/>
        </p:nvSpPr>
        <p:spPr>
          <a:xfrm>
            <a:off x="0" y="2212939"/>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tx1"/>
                </a:solidFill>
              </a:rPr>
              <a:t>Span</a:t>
            </a:r>
          </a:p>
        </p:txBody>
      </p:sp>
      <p:sp>
        <p:nvSpPr>
          <p:cNvPr id="6" name="TextBox 5"/>
          <p:cNvSpPr txBox="1"/>
          <p:nvPr/>
        </p:nvSpPr>
        <p:spPr>
          <a:xfrm>
            <a:off x="0" y="3629496"/>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tx1"/>
                </a:solidFill>
              </a:rPr>
              <a:t>Length</a:t>
            </a:r>
          </a:p>
        </p:txBody>
      </p:sp>
      <p:sp>
        <p:nvSpPr>
          <p:cNvPr id="7" name="TextBox 6"/>
          <p:cNvSpPr txBox="1"/>
          <p:nvPr/>
        </p:nvSpPr>
        <p:spPr>
          <a:xfrm>
            <a:off x="-18649" y="525103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tx1"/>
                </a:solidFill>
              </a:rPr>
              <a:t>Impact</a:t>
            </a:r>
          </a:p>
        </p:txBody>
      </p:sp>
      <p:sp>
        <p:nvSpPr>
          <p:cNvPr id="3" name="Rounded Rectangle 2"/>
          <p:cNvSpPr/>
          <p:nvPr/>
        </p:nvSpPr>
        <p:spPr>
          <a:xfrm>
            <a:off x="1210235" y="1299882"/>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0235" y="1299882"/>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tx1"/>
                </a:solidFill>
              </a:rPr>
              <a:t>Long-cycle</a:t>
            </a:r>
          </a:p>
        </p:txBody>
      </p:sp>
      <p:sp>
        <p:nvSpPr>
          <p:cNvPr id="9" name="Rounded Rectangle 8"/>
          <p:cNvSpPr/>
          <p:nvPr/>
        </p:nvSpPr>
        <p:spPr>
          <a:xfrm>
            <a:off x="3783106" y="1319020"/>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55977" y="1299882"/>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83106" y="1319020"/>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tx1"/>
                </a:solidFill>
              </a:rPr>
              <a:t>Medium-cycle</a:t>
            </a:r>
          </a:p>
        </p:txBody>
      </p:sp>
      <p:sp>
        <p:nvSpPr>
          <p:cNvPr id="12" name="TextBox 11"/>
          <p:cNvSpPr txBox="1"/>
          <p:nvPr/>
        </p:nvSpPr>
        <p:spPr>
          <a:xfrm>
            <a:off x="6367818" y="1319020"/>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tx1"/>
                </a:solidFill>
              </a:rPr>
              <a:t>Short-cycle</a:t>
            </a:r>
          </a:p>
        </p:txBody>
      </p:sp>
      <p:sp>
        <p:nvSpPr>
          <p:cNvPr id="13" name="Rounded Rectangle 12"/>
          <p:cNvSpPr/>
          <p:nvPr/>
        </p:nvSpPr>
        <p:spPr>
          <a:xfrm>
            <a:off x="1282700"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Across terms, teaching units</a:t>
            </a:r>
          </a:p>
        </p:txBody>
      </p:sp>
      <p:sp>
        <p:nvSpPr>
          <p:cNvPr id="14" name="Rounded Rectangle 13"/>
          <p:cNvSpPr/>
          <p:nvPr/>
        </p:nvSpPr>
        <p:spPr>
          <a:xfrm>
            <a:off x="1282700"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Four weeks to</a:t>
            </a:r>
          </a:p>
          <a:p>
            <a:pPr algn="ctr"/>
            <a:r>
              <a:rPr lang="en-US" sz="2400" dirty="0">
                <a:solidFill>
                  <a:schemeClr val="bg1"/>
                </a:solidFill>
              </a:rPr>
              <a:t>one year</a:t>
            </a:r>
          </a:p>
        </p:txBody>
      </p:sp>
      <p:sp>
        <p:nvSpPr>
          <p:cNvPr id="15" name="Rounded Rectangle 14"/>
          <p:cNvSpPr/>
          <p:nvPr/>
        </p:nvSpPr>
        <p:spPr>
          <a:xfrm>
            <a:off x="1282700"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Monitoring, curriculum alignment</a:t>
            </a:r>
          </a:p>
        </p:txBody>
      </p:sp>
      <p:sp>
        <p:nvSpPr>
          <p:cNvPr id="16" name="Rounded Rectangle 15"/>
          <p:cNvSpPr/>
          <p:nvPr/>
        </p:nvSpPr>
        <p:spPr>
          <a:xfrm>
            <a:off x="6437668"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37668"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Minute-by-minute and day-by-day</a:t>
            </a:r>
          </a:p>
        </p:txBody>
      </p:sp>
      <p:sp>
        <p:nvSpPr>
          <p:cNvPr id="18" name="Rounded Rectangle 17"/>
          <p:cNvSpPr/>
          <p:nvPr/>
        </p:nvSpPr>
        <p:spPr>
          <a:xfrm>
            <a:off x="6437668"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Engagement, responsiveness</a:t>
            </a:r>
          </a:p>
        </p:txBody>
      </p:sp>
      <p:sp>
        <p:nvSpPr>
          <p:cNvPr id="19" name="Rounded Rectangle 18"/>
          <p:cNvSpPr/>
          <p:nvPr/>
        </p:nvSpPr>
        <p:spPr>
          <a:xfrm>
            <a:off x="3846606"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teaching units</a:t>
            </a:r>
          </a:p>
        </p:txBody>
      </p:sp>
      <p:sp>
        <p:nvSpPr>
          <p:cNvPr id="20" name="Rounded Rectangle 19"/>
          <p:cNvSpPr/>
          <p:nvPr/>
        </p:nvSpPr>
        <p:spPr>
          <a:xfrm>
            <a:off x="3846606"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One to four weeks</a:t>
            </a:r>
          </a:p>
        </p:txBody>
      </p:sp>
      <p:sp>
        <p:nvSpPr>
          <p:cNvPr id="21" name="Rounded Rectangle 20"/>
          <p:cNvSpPr/>
          <p:nvPr/>
        </p:nvSpPr>
        <p:spPr>
          <a:xfrm>
            <a:off x="3846606"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a:solidFill>
                  <a:schemeClr val="bg1"/>
                </a:solidFill>
              </a:rPr>
              <a:t>Student-involved assessment</a:t>
            </a:r>
          </a:p>
        </p:txBody>
      </p:sp>
      <p:sp>
        <p:nvSpPr>
          <p:cNvPr id="4" name="Slide Number Placeholder 3"/>
          <p:cNvSpPr>
            <a:spLocks noGrp="1"/>
          </p:cNvSpPr>
          <p:nvPr>
            <p:ph type="sldNum" sz="quarter" idx="11"/>
          </p:nvPr>
        </p:nvSpPr>
        <p:spPr/>
        <p:txBody>
          <a:bodyPr/>
          <a:lstStyle/>
          <a:p>
            <a:fld id="{9C0F6FC3-3F0F-484D-B7AD-35414CAF3DD6}" type="slidenum">
              <a:rPr lang="en-US" smtClean="0"/>
              <a:pPr/>
              <a:t>10</a:t>
            </a:fld>
            <a:endParaRPr lang="en-US" dirty="0"/>
          </a:p>
        </p:txBody>
      </p:sp>
    </p:spTree>
    <p:extLst>
      <p:ext uri="{BB962C8B-B14F-4D97-AF65-F5344CB8AC3E}">
        <p14:creationId xmlns:p14="http://schemas.microsoft.com/office/powerpoint/2010/main" val="32361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2225580"/>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extLst>
                    <a:ext uri="{9D8B030D-6E8A-4147-A177-3AD203B41FA5}">
                      <a16:colId xmlns:a16="http://schemas.microsoft.com/office/drawing/2014/main" val="20000"/>
                    </a:ext>
                  </a:extLst>
                </a:gridCol>
                <a:gridCol w="2294628">
                  <a:extLst>
                    <a:ext uri="{9D8B030D-6E8A-4147-A177-3AD203B41FA5}">
                      <a16:colId xmlns:a16="http://schemas.microsoft.com/office/drawing/2014/main" val="20001"/>
                    </a:ext>
                  </a:extLst>
                </a:gridCol>
                <a:gridCol w="2844217">
                  <a:extLst>
                    <a:ext uri="{9D8B030D-6E8A-4147-A177-3AD203B41FA5}">
                      <a16:colId xmlns:a16="http://schemas.microsoft.com/office/drawing/2014/main" val="20002"/>
                    </a:ext>
                  </a:extLst>
                </a:gridCol>
                <a:gridCol w="2812730">
                  <a:extLst>
                    <a:ext uri="{9D8B030D-6E8A-4147-A177-3AD203B41FA5}">
                      <a16:colId xmlns:a16="http://schemas.microsoft.com/office/drawing/2014/main" val="20003"/>
                    </a:ext>
                  </a:extLst>
                </a:gridCol>
              </a:tblGrid>
              <a:tr h="700343">
                <a:tc>
                  <a:txBody>
                    <a:bodyPr/>
                    <a:lstStyle/>
                    <a:p>
                      <a:endParaRPr lang="en-US" dirty="0"/>
                    </a:p>
                  </a:txBody>
                  <a:tcPr>
                    <a:solidFill>
                      <a:srgbClr val="F2F2F2"/>
                    </a:solidFill>
                  </a:tcPr>
                </a:tc>
                <a:tc>
                  <a:txBody>
                    <a:bodyPr/>
                    <a:lstStyle/>
                    <a:p>
                      <a:pPr algn="ctr"/>
                      <a:r>
                        <a:rPr lang="en-US" dirty="0"/>
                        <a:t>Where the learner </a:t>
                      </a:r>
                      <a:br>
                        <a:rPr lang="en-US" dirty="0"/>
                      </a:br>
                      <a:r>
                        <a:rPr lang="en-US" dirty="0"/>
                        <a:t>is going</a:t>
                      </a:r>
                      <a:endParaRPr lang="en-US" b="1" dirty="0"/>
                    </a:p>
                  </a:txBody>
                  <a:tcPr anchor="ctr">
                    <a:solidFill>
                      <a:schemeClr val="bg1">
                        <a:lumMod val="95000"/>
                      </a:schemeClr>
                    </a:solidFill>
                  </a:tcPr>
                </a:tc>
                <a:tc>
                  <a:txBody>
                    <a:bodyPr/>
                    <a:lstStyle/>
                    <a:p>
                      <a:pPr algn="ctr"/>
                      <a:r>
                        <a:rPr lang="en-US" dirty="0"/>
                        <a:t>Where the learner</a:t>
                      </a:r>
                      <a:br>
                        <a:rPr lang="en-US" dirty="0"/>
                      </a:br>
                      <a:r>
                        <a:rPr lang="en-US" dirty="0"/>
                        <a:t>is now</a:t>
                      </a:r>
                      <a:endParaRPr lang="en-US" b="1" dirty="0"/>
                    </a:p>
                  </a:txBody>
                  <a:tcPr anchor="ctr">
                    <a:solidFill>
                      <a:schemeClr val="bg1">
                        <a:lumMod val="95000"/>
                      </a:schemeClr>
                    </a:solidFill>
                  </a:tcPr>
                </a:tc>
                <a:tc>
                  <a:txBody>
                    <a:bodyPr/>
                    <a:lstStyle/>
                    <a:p>
                      <a:pPr algn="ctr"/>
                      <a:r>
                        <a:rPr lang="en-US" dirty="0"/>
                        <a:t>How to get </a:t>
                      </a:r>
                      <a:br>
                        <a:rPr lang="en-US" dirty="0"/>
                      </a:br>
                      <a:r>
                        <a:rPr lang="en-US" dirty="0"/>
                        <a:t>the learner there</a:t>
                      </a:r>
                      <a:endParaRPr lang="en-US" b="1" dirty="0"/>
                    </a:p>
                  </a:txBody>
                  <a:tcPr anchor="ctr">
                    <a:solidFill>
                      <a:schemeClr val="bg1">
                        <a:lumMod val="95000"/>
                      </a:schemeClr>
                    </a:solidFill>
                  </a:tcPr>
                </a:tc>
                <a:extLst>
                  <a:ext uri="{0D108BD9-81ED-4DB2-BD59-A6C34878D82A}">
                    <a16:rowId xmlns:a16="http://schemas.microsoft.com/office/drawing/2014/main" val="10000"/>
                  </a:ext>
                </a:extLst>
              </a:tr>
              <a:tr h="1763374">
                <a:tc>
                  <a:txBody>
                    <a:bodyPr/>
                    <a:lstStyle/>
                    <a:p>
                      <a:r>
                        <a:rPr lang="en-US" dirty="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extLst>
                  <a:ext uri="{0D108BD9-81ED-4DB2-BD59-A6C34878D82A}">
                    <a16:rowId xmlns:a16="http://schemas.microsoft.com/office/drawing/2014/main" val="10001"/>
                  </a:ext>
                </a:extLst>
              </a:tr>
              <a:tr h="1437989">
                <a:tc>
                  <a:txBody>
                    <a:bodyPr/>
                    <a:lstStyle/>
                    <a:p>
                      <a:r>
                        <a:rPr lang="en-US" dirty="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r h="1416996">
                <a:tc>
                  <a:txBody>
                    <a:bodyPr/>
                    <a:lstStyle/>
                    <a:p>
                      <a:r>
                        <a:rPr lang="en-US" dirty="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Unpacking formative assessment</a:t>
            </a:r>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a:solidFill>
                  <a:srgbClr val="FFFFFF"/>
                </a:solidFill>
                <a:latin typeface="+mj-lt"/>
              </a:rPr>
              <a:t>Clarifying, sharing, and understanding </a:t>
            </a:r>
            <a:r>
              <a:rPr lang="en-US" sz="2400" b="1" dirty="0">
                <a:solidFill>
                  <a:srgbClr val="FFFFFF"/>
                </a:solidFill>
                <a:latin typeface="+mj-lt"/>
                <a:cs typeface="Brush Script MT Italic"/>
              </a:rPr>
              <a:t>learning intentions</a:t>
            </a: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a:solidFill>
                  <a:srgbClr val="FFFFFF"/>
                </a:solidFill>
                <a:latin typeface="+mj-lt"/>
              </a:rPr>
              <a:t>Eliciting </a:t>
            </a:r>
            <a:r>
              <a:rPr lang="en-US" sz="2400" b="1" dirty="0">
                <a:solidFill>
                  <a:srgbClr val="FFFFFF"/>
                </a:solidFill>
                <a:latin typeface="+mj-lt"/>
                <a:cs typeface="Brush Script MT Italic"/>
              </a:rPr>
              <a:t>evidence of learning</a:t>
            </a: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FFFF"/>
                </a:solidFill>
                <a:latin typeface="+mj-lt"/>
              </a:rPr>
              <a:t>Providing </a:t>
            </a:r>
            <a:r>
              <a:rPr lang="en-US" sz="2400" b="1" dirty="0">
                <a:solidFill>
                  <a:srgbClr val="FFFFFF"/>
                </a:solidFill>
                <a:latin typeface="+mj-lt"/>
                <a:cs typeface="Brush Script MT Italic"/>
              </a:rPr>
              <a:t>feedback</a:t>
            </a:r>
            <a:r>
              <a:rPr lang="en-US" sz="2400" b="1" dirty="0">
                <a:solidFill>
                  <a:srgbClr val="FFFFFF"/>
                </a:solidFill>
                <a:latin typeface="+mj-lt"/>
              </a:rPr>
              <a:t> that moves learners forward</a:t>
            </a: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rgbClr val="FFFFFF"/>
                </a:solidFill>
                <a:latin typeface="+mj-lt"/>
              </a:rPr>
              <a:t>Activating students as learning</a:t>
            </a:r>
          </a:p>
          <a:p>
            <a:pPr algn="ctr"/>
            <a:r>
              <a:rPr lang="en-US" sz="2400" b="1" dirty="0">
                <a:solidFill>
                  <a:srgbClr val="FFFFFF"/>
                </a:solidFill>
                <a:latin typeface="+mj-lt"/>
                <a:cs typeface="Brush Script MT Italic"/>
              </a:rPr>
              <a:t>resources for one another</a:t>
            </a: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a:solidFill>
                  <a:srgbClr val="FFFFFF"/>
                </a:solidFill>
                <a:latin typeface="+mj-lt"/>
              </a:rPr>
              <a:t>Activating students as</a:t>
            </a:r>
          </a:p>
          <a:p>
            <a:pPr algn="ctr"/>
            <a:r>
              <a:rPr lang="en-US" sz="2400" b="1" dirty="0">
                <a:solidFill>
                  <a:srgbClr val="FFFFFF"/>
                </a:solidFill>
                <a:latin typeface="+mj-lt"/>
                <a:cs typeface="Brush Script MT Italic"/>
              </a:rPr>
              <a:t>owners of their own learning</a:t>
            </a:r>
          </a:p>
        </p:txBody>
      </p:sp>
      <p:sp>
        <p:nvSpPr>
          <p:cNvPr id="4" name="Slide Number Placeholder 3"/>
          <p:cNvSpPr>
            <a:spLocks noGrp="1"/>
          </p:cNvSpPr>
          <p:nvPr>
            <p:ph type="sldNum" sz="quarter" idx="12"/>
          </p:nvPr>
        </p:nvSpPr>
        <p:spPr/>
        <p:txBody>
          <a:bodyPr/>
          <a:lstStyle/>
          <a:p>
            <a:fld id="{9C0F6FC3-3F0F-484D-B7AD-35414CAF3DD6}" type="slidenum">
              <a:rPr lang="en-US" smtClean="0"/>
              <a:t>11</a:t>
            </a:fld>
            <a:endParaRPr lang="en-US"/>
          </a:p>
        </p:txBody>
      </p:sp>
    </p:spTree>
    <p:extLst>
      <p:ext uri="{BB962C8B-B14F-4D97-AF65-F5344CB8AC3E}">
        <p14:creationId xmlns:p14="http://schemas.microsoft.com/office/powerpoint/2010/main" val="30996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5296189"/>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extLst>
                    <a:ext uri="{9D8B030D-6E8A-4147-A177-3AD203B41FA5}">
                      <a16:colId xmlns:a16="http://schemas.microsoft.com/office/drawing/2014/main" val="20000"/>
                    </a:ext>
                  </a:extLst>
                </a:gridCol>
                <a:gridCol w="2294628">
                  <a:extLst>
                    <a:ext uri="{9D8B030D-6E8A-4147-A177-3AD203B41FA5}">
                      <a16:colId xmlns:a16="http://schemas.microsoft.com/office/drawing/2014/main" val="20001"/>
                    </a:ext>
                  </a:extLst>
                </a:gridCol>
                <a:gridCol w="2844217">
                  <a:extLst>
                    <a:ext uri="{9D8B030D-6E8A-4147-A177-3AD203B41FA5}">
                      <a16:colId xmlns:a16="http://schemas.microsoft.com/office/drawing/2014/main" val="20002"/>
                    </a:ext>
                  </a:extLst>
                </a:gridCol>
                <a:gridCol w="2812730">
                  <a:extLst>
                    <a:ext uri="{9D8B030D-6E8A-4147-A177-3AD203B41FA5}">
                      <a16:colId xmlns:a16="http://schemas.microsoft.com/office/drawing/2014/main" val="20003"/>
                    </a:ext>
                  </a:extLst>
                </a:gridCol>
              </a:tblGrid>
              <a:tr h="700343">
                <a:tc>
                  <a:txBody>
                    <a:bodyPr/>
                    <a:lstStyle/>
                    <a:p>
                      <a:endParaRPr lang="en-US" dirty="0"/>
                    </a:p>
                  </a:txBody>
                  <a:tcPr>
                    <a:solidFill>
                      <a:srgbClr val="F2F2F2"/>
                    </a:solidFill>
                  </a:tcPr>
                </a:tc>
                <a:tc>
                  <a:txBody>
                    <a:bodyPr/>
                    <a:lstStyle/>
                    <a:p>
                      <a:pPr algn="ctr"/>
                      <a:r>
                        <a:rPr lang="en-US" dirty="0"/>
                        <a:t>Where the learner </a:t>
                      </a:r>
                      <a:br>
                        <a:rPr lang="en-US" dirty="0"/>
                      </a:br>
                      <a:r>
                        <a:rPr lang="en-US" dirty="0"/>
                        <a:t>is going</a:t>
                      </a:r>
                      <a:endParaRPr lang="en-US" b="1" dirty="0"/>
                    </a:p>
                  </a:txBody>
                  <a:tcPr anchor="ctr">
                    <a:solidFill>
                      <a:schemeClr val="bg1">
                        <a:lumMod val="95000"/>
                      </a:schemeClr>
                    </a:solidFill>
                  </a:tcPr>
                </a:tc>
                <a:tc>
                  <a:txBody>
                    <a:bodyPr/>
                    <a:lstStyle/>
                    <a:p>
                      <a:pPr algn="ctr"/>
                      <a:r>
                        <a:rPr lang="en-US" dirty="0"/>
                        <a:t>Where the learner</a:t>
                      </a:r>
                      <a:br>
                        <a:rPr lang="en-US" dirty="0"/>
                      </a:br>
                      <a:r>
                        <a:rPr lang="en-US" dirty="0"/>
                        <a:t>is now</a:t>
                      </a:r>
                      <a:endParaRPr lang="en-US" b="1" dirty="0"/>
                    </a:p>
                  </a:txBody>
                  <a:tcPr anchor="ctr">
                    <a:solidFill>
                      <a:schemeClr val="bg1">
                        <a:lumMod val="95000"/>
                      </a:schemeClr>
                    </a:solidFill>
                  </a:tcPr>
                </a:tc>
                <a:tc>
                  <a:txBody>
                    <a:bodyPr/>
                    <a:lstStyle/>
                    <a:p>
                      <a:pPr algn="ctr"/>
                      <a:r>
                        <a:rPr lang="en-US" dirty="0"/>
                        <a:t>How to get </a:t>
                      </a:r>
                      <a:br>
                        <a:rPr lang="en-US" dirty="0"/>
                      </a:br>
                      <a:r>
                        <a:rPr lang="en-US" dirty="0"/>
                        <a:t>the learner there</a:t>
                      </a:r>
                      <a:endParaRPr lang="en-US" b="1" dirty="0"/>
                    </a:p>
                  </a:txBody>
                  <a:tcPr anchor="ctr">
                    <a:solidFill>
                      <a:schemeClr val="bg1">
                        <a:lumMod val="95000"/>
                      </a:schemeClr>
                    </a:solidFill>
                  </a:tcPr>
                </a:tc>
                <a:extLst>
                  <a:ext uri="{0D108BD9-81ED-4DB2-BD59-A6C34878D82A}">
                    <a16:rowId xmlns:a16="http://schemas.microsoft.com/office/drawing/2014/main" val="10000"/>
                  </a:ext>
                </a:extLst>
              </a:tr>
              <a:tr h="1763374">
                <a:tc>
                  <a:txBody>
                    <a:bodyPr/>
                    <a:lstStyle/>
                    <a:p>
                      <a:r>
                        <a:rPr lang="en-US" dirty="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extLst>
                  <a:ext uri="{0D108BD9-81ED-4DB2-BD59-A6C34878D82A}">
                    <a16:rowId xmlns:a16="http://schemas.microsoft.com/office/drawing/2014/main" val="10001"/>
                  </a:ext>
                </a:extLst>
              </a:tr>
              <a:tr h="1437989">
                <a:tc>
                  <a:txBody>
                    <a:bodyPr/>
                    <a:lstStyle/>
                    <a:p>
                      <a:r>
                        <a:rPr lang="en-US" dirty="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extLst>
                  <a:ext uri="{0D108BD9-81ED-4DB2-BD59-A6C34878D82A}">
                    <a16:rowId xmlns:a16="http://schemas.microsoft.com/office/drawing/2014/main" val="10002"/>
                  </a:ext>
                </a:extLst>
              </a:tr>
              <a:tr h="1416996">
                <a:tc>
                  <a:txBody>
                    <a:bodyPr/>
                    <a:lstStyle/>
                    <a:p>
                      <a:r>
                        <a:rPr lang="en-US" dirty="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Unpacking formative assessment</a:t>
            </a:r>
          </a:p>
        </p:txBody>
      </p:sp>
      <p:sp>
        <p:nvSpPr>
          <p:cNvPr id="4" name="Slide Number Placeholder 3"/>
          <p:cNvSpPr>
            <a:spLocks noGrp="1"/>
          </p:cNvSpPr>
          <p:nvPr>
            <p:ph type="sldNum" sz="quarter" idx="12"/>
          </p:nvPr>
        </p:nvSpPr>
        <p:spPr/>
        <p:txBody>
          <a:bodyPr/>
          <a:lstStyle/>
          <a:p>
            <a:fld id="{9C0F6FC3-3F0F-484D-B7AD-35414CAF3DD6}" type="slidenum">
              <a:rPr lang="en-US" smtClean="0"/>
              <a:t>12</a:t>
            </a:fld>
            <a:endParaRPr lang="en-US"/>
          </a:p>
        </p:txBody>
      </p:sp>
      <p:sp>
        <p:nvSpPr>
          <p:cNvPr id="5" name="Rounded Rectangle 4"/>
          <p:cNvSpPr/>
          <p:nvPr/>
        </p:nvSpPr>
        <p:spPr>
          <a:xfrm>
            <a:off x="1308100" y="2311400"/>
            <a:ext cx="7543800" cy="4203700"/>
          </a:xfrm>
          <a:prstGeom prst="round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Using evidence of achievement to adapt what happens in classrooms to meet learner needs </a:t>
            </a:r>
          </a:p>
        </p:txBody>
      </p:sp>
    </p:spTree>
    <p:extLst>
      <p:ext uri="{BB962C8B-B14F-4D97-AF65-F5344CB8AC3E}">
        <p14:creationId xmlns:p14="http://schemas.microsoft.com/office/powerpoint/2010/main" val="30181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ctrTitle"/>
          </p:nvPr>
        </p:nvSpPr>
        <p:spPr/>
        <p:txBody>
          <a:bodyPr/>
          <a:lstStyle/>
          <a:p>
            <a:r>
              <a:rPr lang="en-US" dirty="0"/>
              <a:t>Strategies and practical techniques for classroom formative assessment</a:t>
            </a:r>
            <a:endParaRPr lang="en-GB"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D52799CE-711A-FA44-BA4E-E463DA170A36}" type="slidenum">
              <a:rPr lang="en-US" smtClean="0"/>
              <a:pPr/>
              <a:t>13</a:t>
            </a:fld>
            <a:endParaRPr lang="en-US" dirty="0"/>
          </a:p>
        </p:txBody>
      </p:sp>
    </p:spTree>
    <p:extLst>
      <p:ext uri="{BB962C8B-B14F-4D97-AF65-F5344CB8AC3E}">
        <p14:creationId xmlns:p14="http://schemas.microsoft.com/office/powerpoint/2010/main" val="5840666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ctrTitle"/>
          </p:nvPr>
        </p:nvSpPr>
        <p:spPr/>
        <p:txBody>
          <a:bodyPr/>
          <a:lstStyle/>
          <a:p>
            <a:r>
              <a:rPr lang="en-US"/>
              <a:t>Clarifying, sharing and understanding learning intentions</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D52799CE-711A-FA44-BA4E-E463DA170A36}" type="slidenum">
              <a:rPr lang="en-US" smtClean="0"/>
              <a:pPr/>
              <a:t>14</a:t>
            </a:fld>
            <a:endParaRPr lang="en-US" dirty="0"/>
          </a:p>
        </p:txBody>
      </p:sp>
    </p:spTree>
    <p:extLst>
      <p:ext uri="{BB962C8B-B14F-4D97-AF65-F5344CB8AC3E}">
        <p14:creationId xmlns:p14="http://schemas.microsoft.com/office/powerpoint/2010/main" val="2930979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indispensable conditions for improvement are that the student comes to hold a concept of quality roughly similar to that held by the teacher, is able to monitor continuously the quality of what is being produced during the act of production itself, and has a repertoire of alternative moves or strategies from which to draw at any given point. In other words, students have to be able to judge the quality of what they are producing and be able to regulate what they are doing during the doing of it.” (Sadler, 1989 p. 121)</a:t>
            </a:r>
          </a:p>
        </p:txBody>
      </p:sp>
      <p:sp>
        <p:nvSpPr>
          <p:cNvPr id="4" name="Slide Number Placeholder 3"/>
          <p:cNvSpPr>
            <a:spLocks noGrp="1"/>
          </p:cNvSpPr>
          <p:nvPr>
            <p:ph type="sldNum" sz="quarter" idx="12"/>
          </p:nvPr>
        </p:nvSpPr>
        <p:spPr/>
        <p:txBody>
          <a:bodyPr/>
          <a:lstStyle/>
          <a:p>
            <a:fld id="{9C0F6FC3-3F0F-484D-B7AD-35414CAF3DD6}" type="slidenum">
              <a:rPr lang="en-US" smtClean="0"/>
              <a:t>15</a:t>
            </a:fld>
            <a:endParaRPr lang="en-US"/>
          </a:p>
        </p:txBody>
      </p:sp>
    </p:spTree>
    <p:extLst>
      <p:ext uri="{BB962C8B-B14F-4D97-AF65-F5344CB8AC3E}">
        <p14:creationId xmlns:p14="http://schemas.microsoft.com/office/powerpoint/2010/main" val="373002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Memory on land and underwater</a:t>
            </a:r>
          </a:p>
        </p:txBody>
      </p:sp>
      <p:sp>
        <p:nvSpPr>
          <p:cNvPr id="5" name="Content Placeholder 4"/>
          <p:cNvSpPr>
            <a:spLocks noGrp="1"/>
          </p:cNvSpPr>
          <p:nvPr>
            <p:ph sz="quarter" idx="1"/>
          </p:nvPr>
        </p:nvSpPr>
        <p:spPr>
          <a:xfrm>
            <a:off x="612648" y="1600200"/>
            <a:ext cx="8153400" cy="5257800"/>
          </a:xfrm>
        </p:spPr>
        <p:txBody>
          <a:bodyPr>
            <a:normAutofit/>
          </a:bodyPr>
          <a:lstStyle/>
          <a:p>
            <a:r>
              <a:rPr lang="en-US" sz="2400" dirty="0"/>
              <a:t>18 (5f, 13m) student members of a university diving club were tested on their recall of two- and three-syllable words from four 36-word lists taken from the Toronto Word Bank spoken to them twice.</a:t>
            </a:r>
          </a:p>
          <a:p>
            <a:r>
              <a:rPr lang="en-US" sz="2400" dirty="0"/>
              <a:t>Students learned, and were tested on, the words while underwater, and while on the shore, resulting in four conditions:</a:t>
            </a:r>
          </a:p>
          <a:p>
            <a:pPr lvl="1"/>
            <a:r>
              <a:rPr lang="en-US" sz="2000" dirty="0"/>
              <a:t>DD (learn dry, recall dry)</a:t>
            </a:r>
          </a:p>
          <a:p>
            <a:pPr lvl="1"/>
            <a:r>
              <a:rPr lang="en-US" sz="2000" dirty="0"/>
              <a:t>DW (learn dry, recall wet)</a:t>
            </a:r>
          </a:p>
          <a:p>
            <a:pPr lvl="1"/>
            <a:r>
              <a:rPr lang="en-US" sz="2000" dirty="0"/>
              <a:t>WD (learn wet, recall dry)</a:t>
            </a:r>
          </a:p>
          <a:p>
            <a:pPr lvl="1"/>
            <a:r>
              <a:rPr lang="en-US" sz="2000" dirty="0"/>
              <a:t>WW (learn wet, recall wet)</a:t>
            </a:r>
          </a:p>
        </p:txBody>
      </p:sp>
      <p:sp>
        <p:nvSpPr>
          <p:cNvPr id="2" name="Slide Number Placeholder 1"/>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16</a:t>
            </a:fld>
            <a:endParaRPr lang="en-GB" dirty="0"/>
          </a:p>
        </p:txBody>
      </p:sp>
    </p:spTree>
    <p:extLst>
      <p:ext uri="{BB962C8B-B14F-4D97-AF65-F5344CB8AC3E}">
        <p14:creationId xmlns:p14="http://schemas.microsoft.com/office/powerpoint/2010/main" val="382633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and context</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17</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29014119"/>
              </p:ext>
            </p:extLst>
          </p:nvPr>
        </p:nvGraphicFramePr>
        <p:xfrm>
          <a:off x="717550" y="1598532"/>
          <a:ext cx="7867316" cy="2593380"/>
        </p:xfrm>
        <a:graphic>
          <a:graphicData uri="http://schemas.openxmlformats.org/drawingml/2006/table">
            <a:tbl>
              <a:tblPr firstRow="1" bandRow="1">
                <a:tableStyleId>{5C22544A-7EE6-4342-B048-85BDC9FD1C3A}</a:tableStyleId>
              </a:tblPr>
              <a:tblGrid>
                <a:gridCol w="1966829">
                  <a:extLst>
                    <a:ext uri="{9D8B030D-6E8A-4147-A177-3AD203B41FA5}">
                      <a16:colId xmlns:a16="http://schemas.microsoft.com/office/drawing/2014/main" val="20000"/>
                    </a:ext>
                  </a:extLst>
                </a:gridCol>
                <a:gridCol w="1299656">
                  <a:extLst>
                    <a:ext uri="{9D8B030D-6E8A-4147-A177-3AD203B41FA5}">
                      <a16:colId xmlns:a16="http://schemas.microsoft.com/office/drawing/2014/main" val="20001"/>
                    </a:ext>
                  </a:extLst>
                </a:gridCol>
                <a:gridCol w="2187280">
                  <a:extLst>
                    <a:ext uri="{9D8B030D-6E8A-4147-A177-3AD203B41FA5}">
                      <a16:colId xmlns:a16="http://schemas.microsoft.com/office/drawing/2014/main" val="20002"/>
                    </a:ext>
                  </a:extLst>
                </a:gridCol>
                <a:gridCol w="2413551">
                  <a:extLst>
                    <a:ext uri="{9D8B030D-6E8A-4147-A177-3AD203B41FA5}">
                      <a16:colId xmlns:a16="http://schemas.microsoft.com/office/drawing/2014/main" val="20003"/>
                    </a:ext>
                  </a:extLst>
                </a:gridCol>
              </a:tblGrid>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gridSpan="2">
                  <a:txBody>
                    <a:bodyPr/>
                    <a:lstStyle/>
                    <a:p>
                      <a:pPr algn="ctr" fontAlgn="b"/>
                      <a:r>
                        <a:rPr lang="en-US" sz="2400" u="none" strike="noStrike" dirty="0">
                          <a:effectLst/>
                          <a:latin typeface="+mj-lt"/>
                        </a:rPr>
                        <a:t>Recall environment</a:t>
                      </a:r>
                      <a:endParaRPr lang="en-US" sz="2400" b="0" i="0" u="none" strike="noStrike" dirty="0">
                        <a:solidFill>
                          <a:schemeClr val="bg1"/>
                        </a:solidFill>
                        <a:effectLst/>
                        <a:latin typeface="+mj-lt"/>
                      </a:endParaRPr>
                    </a:p>
                  </a:txBody>
                  <a:tcPr marL="12700" marR="12700" marT="12700" marB="0" anchor="ctr">
                    <a:solidFill>
                      <a:srgbClr val="1691D0"/>
                    </a:solidFill>
                  </a:tcPr>
                </a:tc>
                <a:tc hMerge="1">
                  <a:txBody>
                    <a:bodyPr/>
                    <a:lstStyle/>
                    <a:p>
                      <a:endParaRPr lang="en-US"/>
                    </a:p>
                  </a:txBody>
                  <a:tcPr/>
                </a:tc>
                <a:extLst>
                  <a:ext uri="{0D108BD9-81ED-4DB2-BD59-A6C34878D82A}">
                    <a16:rowId xmlns:a16="http://schemas.microsoft.com/office/drawing/2014/main" val="10000"/>
                  </a:ext>
                </a:extLst>
              </a:tr>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Dry</a:t>
                      </a:r>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Wet</a:t>
                      </a:r>
                      <a:endParaRPr lang="en-US" sz="2400" b="0" i="0" u="none" strike="noStrike" dirty="0">
                        <a:solidFill>
                          <a:schemeClr val="bg1"/>
                        </a:solidFill>
                        <a:effectLst/>
                        <a:latin typeface="+mj-lt"/>
                      </a:endParaRPr>
                    </a:p>
                  </a:txBody>
                  <a:tcPr marL="12700" marR="12700" marT="12700" marB="0" anchor="ctr">
                    <a:solidFill>
                      <a:srgbClr val="1691D0"/>
                    </a:solidFill>
                  </a:tcPr>
                </a:tc>
                <a:extLst>
                  <a:ext uri="{0D108BD9-81ED-4DB2-BD59-A6C34878D82A}">
                    <a16:rowId xmlns:a16="http://schemas.microsoft.com/office/drawing/2014/main" val="10001"/>
                  </a:ext>
                </a:extLst>
              </a:tr>
              <a:tr h="648345">
                <a:tc rowSpan="2">
                  <a:txBody>
                    <a:bodyPr/>
                    <a:lstStyle/>
                    <a:p>
                      <a:pPr marL="179388" indent="0" algn="l" fontAlgn="b"/>
                      <a:r>
                        <a:rPr lang="en-US" sz="2400" u="none" strike="noStrike" dirty="0">
                          <a:effectLst/>
                          <a:latin typeface="+mj-lt"/>
                        </a:rPr>
                        <a:t>Learning</a:t>
                      </a:r>
                      <a:endParaRPr lang="en-US" sz="2400" b="0" i="0" u="none" strike="noStrike" dirty="0">
                        <a:solidFill>
                          <a:schemeClr val="tx1"/>
                        </a:solidFill>
                        <a:effectLst/>
                        <a:latin typeface="+mj-lt"/>
                      </a:endParaRPr>
                    </a:p>
                    <a:p>
                      <a:pPr marL="179388" indent="0" algn="l" fontAlgn="b"/>
                      <a:r>
                        <a:rPr lang="en-US" sz="2400" u="none" strike="noStrike" dirty="0">
                          <a:effectLst/>
                          <a:latin typeface="+mj-lt"/>
                        </a:rPr>
                        <a:t>environment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Dry</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13.5</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8.6</a:t>
                      </a:r>
                      <a:endParaRPr lang="en-US" sz="2400" b="0" i="0" u="none" strike="noStrike" dirty="0">
                        <a:solidFill>
                          <a:schemeClr val="tx1"/>
                        </a:solidFill>
                        <a:effectLst/>
                        <a:latin typeface="+mj-lt"/>
                      </a:endParaRPr>
                    </a:p>
                  </a:txBody>
                  <a:tcPr marL="12700" marR="12700" marT="12700" marB="0" anchor="ctr"/>
                </a:tc>
                <a:extLst>
                  <a:ext uri="{0D108BD9-81ED-4DB2-BD59-A6C34878D82A}">
                    <a16:rowId xmlns:a16="http://schemas.microsoft.com/office/drawing/2014/main" val="10002"/>
                  </a:ext>
                </a:extLst>
              </a:tr>
              <a:tr h="648345">
                <a:tc vMerge="1">
                  <a:txBody>
                    <a:bodyPr/>
                    <a:lstStyle/>
                    <a:p>
                      <a:pPr algn="l" fontAlgn="b"/>
                      <a:endParaRPr lang="en-US" sz="2400" b="0" i="0" u="none" strike="noStrike" dirty="0">
                        <a:solidFill>
                          <a:schemeClr val="tx1"/>
                        </a:solidFill>
                        <a:effectLst/>
                        <a:latin typeface="+mj-lt"/>
                      </a:endParaRPr>
                    </a:p>
                  </a:txBody>
                  <a:tcPr marL="12700" marR="12700" marT="12700" marB="0" anchor="b"/>
                </a:tc>
                <a:tc>
                  <a:txBody>
                    <a:bodyPr/>
                    <a:lstStyle/>
                    <a:p>
                      <a:pPr algn="ctr" fontAlgn="b"/>
                      <a:r>
                        <a:rPr lang="en-US" sz="2400" u="none" strike="noStrike" dirty="0">
                          <a:effectLst/>
                          <a:latin typeface="+mj-lt"/>
                        </a:rPr>
                        <a:t>Wet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8.4</a:t>
                      </a:r>
                      <a:endParaRPr lang="en-US" sz="2400" b="0" i="0" u="none" strike="noStrike" dirty="0">
                        <a:solidFill>
                          <a:schemeClr val="tx1"/>
                        </a:solidFill>
                        <a:effectLst/>
                        <a:latin typeface="+mj-lt"/>
                      </a:endParaRPr>
                    </a:p>
                  </a:txBody>
                  <a:tcPr marL="12700" marR="12700" marT="12700" marB="0" anchor="ctr"/>
                </a:tc>
                <a:tc>
                  <a:txBody>
                    <a:bodyPr/>
                    <a:lstStyle/>
                    <a:p>
                      <a:pPr algn="ctr" fontAlgn="b"/>
                      <a:endParaRPr lang="en-US" sz="2400" b="0" i="0" u="none" strike="noStrike" dirty="0">
                        <a:solidFill>
                          <a:schemeClr val="tx1"/>
                        </a:solidFill>
                        <a:effectLst/>
                        <a:latin typeface="+mj-lt"/>
                      </a:endParaRPr>
                    </a:p>
                  </a:txBody>
                  <a:tcPr marL="12700" marR="12700" marT="1270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717557" y="6317500"/>
            <a:ext cx="4838283" cy="369332"/>
          </a:xfrm>
          <a:prstGeom prst="rect">
            <a:avLst/>
          </a:prstGeom>
          <a:noFill/>
        </p:spPr>
        <p:txBody>
          <a:bodyPr wrap="square" rtlCol="0">
            <a:spAutoFit/>
          </a:bodyPr>
          <a:lstStyle/>
          <a:p>
            <a:r>
              <a:rPr lang="en-US" sz="1800" dirty="0">
                <a:solidFill>
                  <a:schemeClr val="accent1"/>
                </a:solidFill>
                <a:latin typeface="+mj-lt"/>
              </a:rPr>
              <a:t>Godden and </a:t>
            </a:r>
            <a:r>
              <a:rPr lang="en-US" sz="1800" dirty="0" err="1">
                <a:solidFill>
                  <a:schemeClr val="accent1"/>
                </a:solidFill>
                <a:latin typeface="+mj-lt"/>
              </a:rPr>
              <a:t>Baddeley</a:t>
            </a:r>
            <a:r>
              <a:rPr lang="en-US" sz="1800" dirty="0">
                <a:solidFill>
                  <a:schemeClr val="accent1"/>
                </a:solidFill>
                <a:latin typeface="+mj-lt"/>
              </a:rPr>
              <a:t> (1975)</a:t>
            </a:r>
          </a:p>
        </p:txBody>
      </p:sp>
      <p:sp>
        <p:nvSpPr>
          <p:cNvPr id="4" name="TextBox 3"/>
          <p:cNvSpPr txBox="1"/>
          <p:nvPr/>
        </p:nvSpPr>
        <p:spPr>
          <a:xfrm>
            <a:off x="717550" y="4192106"/>
            <a:ext cx="8153273" cy="369332"/>
          </a:xfrm>
          <a:prstGeom prst="rect">
            <a:avLst/>
          </a:prstGeom>
          <a:noFill/>
        </p:spPr>
        <p:txBody>
          <a:bodyPr wrap="square" rtlCol="0">
            <a:spAutoFit/>
          </a:bodyPr>
          <a:lstStyle/>
          <a:p>
            <a:r>
              <a:rPr lang="en-US" sz="1800" dirty="0">
                <a:solidFill>
                  <a:srgbClr val="2171AD"/>
                </a:solidFill>
                <a:latin typeface="+mj-lt"/>
              </a:rPr>
              <a:t>No significant main effects; interaction effect: F=22.0; </a:t>
            </a:r>
            <a:r>
              <a:rPr lang="en-US" sz="1800" dirty="0" err="1">
                <a:solidFill>
                  <a:srgbClr val="2171AD"/>
                </a:solidFill>
                <a:latin typeface="+mj-lt"/>
              </a:rPr>
              <a:t>df</a:t>
            </a:r>
            <a:r>
              <a:rPr lang="en-US" sz="1800" dirty="0">
                <a:solidFill>
                  <a:srgbClr val="2171AD"/>
                </a:solidFill>
                <a:latin typeface="+mj-lt"/>
              </a:rPr>
              <a:t> = 1, 12; p= &lt;0.001</a:t>
            </a:r>
          </a:p>
        </p:txBody>
      </p:sp>
      <p:sp>
        <p:nvSpPr>
          <p:cNvPr id="7" name="Rectangle 6"/>
          <p:cNvSpPr/>
          <p:nvPr/>
        </p:nvSpPr>
        <p:spPr>
          <a:xfrm>
            <a:off x="6962731" y="3615947"/>
            <a:ext cx="730338" cy="461665"/>
          </a:xfrm>
          <a:prstGeom prst="rect">
            <a:avLst/>
          </a:prstGeom>
        </p:spPr>
        <p:txBody>
          <a:bodyPr wrap="none">
            <a:spAutoFit/>
          </a:bodyPr>
          <a:lstStyle/>
          <a:p>
            <a:pPr algn="ctr" fontAlgn="b"/>
            <a:r>
              <a:rPr lang="en-US" sz="2400" dirty="0">
                <a:latin typeface="Calibri"/>
                <a:cs typeface="Calibri"/>
              </a:rPr>
              <a:t>11.4</a:t>
            </a:r>
          </a:p>
        </p:txBody>
      </p:sp>
    </p:spTree>
    <p:extLst>
      <p:ext uri="{BB962C8B-B14F-4D97-AF65-F5344CB8AC3E}">
        <p14:creationId xmlns:p14="http://schemas.microsoft.com/office/powerpoint/2010/main" val="4556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Alcohol and memory</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271195641"/>
              </p:ext>
            </p:extLst>
          </p:nvPr>
        </p:nvGraphicFramePr>
        <p:xfrm>
          <a:off x="594663" y="3704230"/>
          <a:ext cx="7899401" cy="2377440"/>
        </p:xfrm>
        <a:graphic>
          <a:graphicData uri="http://schemas.openxmlformats.org/drawingml/2006/table">
            <a:tbl>
              <a:tblPr firstRow="1" bandRow="1">
                <a:tableStyleId>{5C22544A-7EE6-4342-B048-85BDC9FD1C3A}</a:tableStyleId>
              </a:tblPr>
              <a:tblGrid>
                <a:gridCol w="4295554">
                  <a:extLst>
                    <a:ext uri="{9D8B030D-6E8A-4147-A177-3AD203B41FA5}">
                      <a16:colId xmlns:a16="http://schemas.microsoft.com/office/drawing/2014/main" val="20000"/>
                    </a:ext>
                  </a:extLst>
                </a:gridCol>
                <a:gridCol w="1882273">
                  <a:extLst>
                    <a:ext uri="{9D8B030D-6E8A-4147-A177-3AD203B41FA5}">
                      <a16:colId xmlns:a16="http://schemas.microsoft.com/office/drawing/2014/main" val="20001"/>
                    </a:ext>
                  </a:extLst>
                </a:gridCol>
                <a:gridCol w="1721574">
                  <a:extLst>
                    <a:ext uri="{9D8B030D-6E8A-4147-A177-3AD203B41FA5}">
                      <a16:colId xmlns:a16="http://schemas.microsoft.com/office/drawing/2014/main" val="20002"/>
                    </a:ext>
                  </a:extLst>
                </a:gridCol>
              </a:tblGrid>
              <a:tr h="370840">
                <a:tc>
                  <a:txBody>
                    <a:bodyPr/>
                    <a:lstStyle/>
                    <a:p>
                      <a:endParaRPr lang="en-US" sz="2000" dirty="0">
                        <a:latin typeface="+mj-lt"/>
                      </a:endParaRPr>
                    </a:p>
                  </a:txBody>
                  <a:tcPr marL="50909" marR="50909">
                    <a:solidFill>
                      <a:srgbClr val="1691D0"/>
                    </a:solidFill>
                  </a:tcPr>
                </a:tc>
                <a:tc gridSpan="2">
                  <a:txBody>
                    <a:bodyPr/>
                    <a:lstStyle/>
                    <a:p>
                      <a:pPr algn="ctr"/>
                      <a:r>
                        <a:rPr lang="en-US" sz="2000" dirty="0">
                          <a:latin typeface="+mj-lt"/>
                        </a:rPr>
                        <a:t>Number</a:t>
                      </a:r>
                      <a:r>
                        <a:rPr lang="en-US" sz="2000" baseline="0" dirty="0">
                          <a:latin typeface="+mj-lt"/>
                        </a:rPr>
                        <a:t> of items correct</a:t>
                      </a:r>
                      <a:endParaRPr lang="en-US" sz="2000" dirty="0">
                        <a:latin typeface="+mj-lt"/>
                      </a:endParaRPr>
                    </a:p>
                  </a:txBody>
                  <a:tcPr marL="50909" marR="50909">
                    <a:solidFill>
                      <a:srgbClr val="1691D0"/>
                    </a:solidFill>
                  </a:tcPr>
                </a:tc>
                <a:tc hMerge="1">
                  <a:txBody>
                    <a:bodyPr/>
                    <a:lstStyle/>
                    <a:p>
                      <a:pPr algn="ctr"/>
                      <a:endParaRPr lang="en-US" dirty="0"/>
                    </a:p>
                  </a:txBody>
                  <a:tcPr/>
                </a:tc>
                <a:extLst>
                  <a:ext uri="{0D108BD9-81ED-4DB2-BD59-A6C34878D82A}">
                    <a16:rowId xmlns:a16="http://schemas.microsoft.com/office/drawing/2014/main" val="10000"/>
                  </a:ext>
                </a:extLst>
              </a:tr>
              <a:tr h="370840">
                <a:tc>
                  <a:txBody>
                    <a:bodyPr/>
                    <a:lstStyle/>
                    <a:p>
                      <a:endParaRPr lang="en-US" sz="2000" dirty="0">
                        <a:latin typeface="+mj-lt"/>
                      </a:endParaRPr>
                    </a:p>
                  </a:txBody>
                  <a:tcPr marL="50909" marR="50909"/>
                </a:tc>
                <a:tc>
                  <a:txBody>
                    <a:bodyPr/>
                    <a:lstStyle/>
                    <a:p>
                      <a:pPr algn="ctr"/>
                      <a:r>
                        <a:rPr lang="en-US" sz="2000" dirty="0">
                          <a:latin typeface="+mj-lt"/>
                        </a:rPr>
                        <a:t>Day</a:t>
                      </a:r>
                      <a:r>
                        <a:rPr lang="en-US" sz="2000" baseline="0" dirty="0">
                          <a:latin typeface="+mj-lt"/>
                        </a:rPr>
                        <a:t> 1</a:t>
                      </a:r>
                      <a:endParaRPr lang="en-US" sz="2000" dirty="0">
                        <a:latin typeface="+mj-lt"/>
                      </a:endParaRPr>
                    </a:p>
                  </a:txBody>
                  <a:tcPr marL="50909" marR="50909"/>
                </a:tc>
                <a:tc>
                  <a:txBody>
                    <a:bodyPr/>
                    <a:lstStyle/>
                    <a:p>
                      <a:pPr algn="ctr"/>
                      <a:r>
                        <a:rPr lang="en-US" sz="2000" dirty="0">
                          <a:latin typeface="+mj-lt"/>
                        </a:rPr>
                        <a:t>Day 2</a:t>
                      </a:r>
                    </a:p>
                  </a:txBody>
                  <a:tcPr marL="50909" marR="50909"/>
                </a:tc>
                <a:extLst>
                  <a:ext uri="{0D108BD9-81ED-4DB2-BD59-A6C34878D82A}">
                    <a16:rowId xmlns:a16="http://schemas.microsoft.com/office/drawing/2014/main" val="10001"/>
                  </a:ext>
                </a:extLst>
              </a:tr>
              <a:tr h="370840">
                <a:tc>
                  <a:txBody>
                    <a:bodyPr/>
                    <a:lstStyle/>
                    <a:p>
                      <a:r>
                        <a:rPr lang="en-US" sz="2000" dirty="0">
                          <a:latin typeface="+mj-lt"/>
                        </a:rPr>
                        <a:t>Day 1: sober; day 2: sober</a:t>
                      </a:r>
                    </a:p>
                  </a:txBody>
                  <a:tcPr marL="50909" marR="50909"/>
                </a:tc>
                <a:tc>
                  <a:txBody>
                    <a:bodyPr/>
                    <a:lstStyle/>
                    <a:p>
                      <a:pPr algn="ctr"/>
                      <a:r>
                        <a:rPr lang="en-US" sz="2000" dirty="0">
                          <a:latin typeface="+mj-lt"/>
                        </a:rPr>
                        <a:t>17</a:t>
                      </a:r>
                    </a:p>
                  </a:txBody>
                  <a:tcPr marL="50909" marR="50909"/>
                </a:tc>
                <a:tc>
                  <a:txBody>
                    <a:bodyPr/>
                    <a:lstStyle/>
                    <a:p>
                      <a:pPr algn="ctr"/>
                      <a:r>
                        <a:rPr lang="en-US" sz="2000" dirty="0">
                          <a:latin typeface="+mj-lt"/>
                        </a:rPr>
                        <a:t>17</a:t>
                      </a:r>
                    </a:p>
                  </a:txBody>
                  <a:tcPr marL="50909" marR="50909"/>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mj-lt"/>
                        </a:rPr>
                        <a:t>Day 1: sober; day 2: intoxicated</a:t>
                      </a:r>
                    </a:p>
                  </a:txBody>
                  <a:tcPr marL="50909" marR="50909"/>
                </a:tc>
                <a:tc>
                  <a:txBody>
                    <a:bodyPr/>
                    <a:lstStyle/>
                    <a:p>
                      <a:pPr algn="ctr"/>
                      <a:r>
                        <a:rPr lang="en-US" sz="2000" dirty="0">
                          <a:latin typeface="+mj-lt"/>
                        </a:rPr>
                        <a:t>17</a:t>
                      </a:r>
                    </a:p>
                  </a:txBody>
                  <a:tcPr marL="50909" marR="50909"/>
                </a:tc>
                <a:tc>
                  <a:txBody>
                    <a:bodyPr/>
                    <a:lstStyle/>
                    <a:p>
                      <a:pPr algn="ctr"/>
                      <a:r>
                        <a:rPr lang="en-US" sz="2000" dirty="0">
                          <a:latin typeface="+mj-lt"/>
                        </a:rPr>
                        <a:t>11</a:t>
                      </a:r>
                    </a:p>
                  </a:txBody>
                  <a:tcPr marL="50909" marR="50909"/>
                </a:tc>
                <a:extLst>
                  <a:ext uri="{0D108BD9-81ED-4DB2-BD59-A6C34878D82A}">
                    <a16:rowId xmlns:a16="http://schemas.microsoft.com/office/drawing/2014/main" val="10003"/>
                  </a:ext>
                </a:extLst>
              </a:tr>
              <a:tr h="370840">
                <a:tc>
                  <a:txBody>
                    <a:bodyPr/>
                    <a:lstStyle/>
                    <a:p>
                      <a:r>
                        <a:rPr lang="en-US" sz="2000" dirty="0">
                          <a:latin typeface="+mj-lt"/>
                        </a:rPr>
                        <a:t>Day 1: intoxicated; day 2: sober</a:t>
                      </a:r>
                    </a:p>
                  </a:txBody>
                  <a:tcPr marL="50909" marR="50909"/>
                </a:tc>
                <a:tc>
                  <a:txBody>
                    <a:bodyPr/>
                    <a:lstStyle/>
                    <a:p>
                      <a:pPr algn="ctr"/>
                      <a:r>
                        <a:rPr lang="en-US" sz="2000" dirty="0">
                          <a:latin typeface="+mj-lt"/>
                        </a:rPr>
                        <a:t>18</a:t>
                      </a:r>
                    </a:p>
                  </a:txBody>
                  <a:tcPr marL="50909" marR="50909"/>
                </a:tc>
                <a:tc>
                  <a:txBody>
                    <a:bodyPr/>
                    <a:lstStyle/>
                    <a:p>
                      <a:pPr algn="ctr"/>
                      <a:r>
                        <a:rPr lang="en-US" sz="2000" dirty="0">
                          <a:latin typeface="+mj-lt"/>
                        </a:rPr>
                        <a:t>13</a:t>
                      </a:r>
                    </a:p>
                  </a:txBody>
                  <a:tcPr marL="50909" marR="50909"/>
                </a:tc>
                <a:extLst>
                  <a:ext uri="{0D108BD9-81ED-4DB2-BD59-A6C34878D82A}">
                    <a16:rowId xmlns:a16="http://schemas.microsoft.com/office/drawing/2014/main" val="10004"/>
                  </a:ext>
                </a:extLst>
              </a:tr>
              <a:tr h="370840">
                <a:tc>
                  <a:txBody>
                    <a:bodyPr/>
                    <a:lstStyle/>
                    <a:p>
                      <a:r>
                        <a:rPr lang="en-US" sz="2000" dirty="0">
                          <a:latin typeface="+mj-lt"/>
                        </a:rPr>
                        <a:t>Day 1: intoxicated; day 2: intoxicated</a:t>
                      </a:r>
                    </a:p>
                  </a:txBody>
                  <a:tcPr marL="50909" marR="50909"/>
                </a:tc>
                <a:tc>
                  <a:txBody>
                    <a:bodyPr/>
                    <a:lstStyle/>
                    <a:p>
                      <a:pPr algn="ctr"/>
                      <a:r>
                        <a:rPr lang="en-US" sz="2000" dirty="0">
                          <a:latin typeface="+mj-lt"/>
                        </a:rPr>
                        <a:t>16</a:t>
                      </a:r>
                    </a:p>
                  </a:txBody>
                  <a:tcPr marL="50909" marR="50909"/>
                </a:tc>
                <a:tc>
                  <a:txBody>
                    <a:bodyPr/>
                    <a:lstStyle/>
                    <a:p>
                      <a:pPr algn="ctr"/>
                      <a:endParaRPr lang="en-US" sz="2000" dirty="0">
                        <a:latin typeface="+mj-lt"/>
                      </a:endParaRPr>
                    </a:p>
                  </a:txBody>
                  <a:tcPr marL="50909" marR="50909"/>
                </a:tc>
                <a:extLst>
                  <a:ext uri="{0D108BD9-81ED-4DB2-BD59-A6C34878D82A}">
                    <a16:rowId xmlns:a16="http://schemas.microsoft.com/office/drawing/2014/main" val="10005"/>
                  </a:ext>
                </a:extLst>
              </a:tr>
            </a:tbl>
          </a:graphicData>
        </a:graphic>
      </p:graphicFrame>
      <p:sp>
        <p:nvSpPr>
          <p:cNvPr id="8" name="Content Placeholder 7"/>
          <p:cNvSpPr>
            <a:spLocks noGrp="1"/>
          </p:cNvSpPr>
          <p:nvPr>
            <p:ph sz="quarter" idx="2"/>
          </p:nvPr>
        </p:nvSpPr>
        <p:spPr>
          <a:xfrm>
            <a:off x="609600" y="1589578"/>
            <a:ext cx="8321034" cy="2338781"/>
          </a:xfrm>
        </p:spPr>
        <p:txBody>
          <a:bodyPr>
            <a:normAutofit/>
          </a:bodyPr>
          <a:lstStyle/>
          <a:p>
            <a:r>
              <a:rPr lang="en-US" sz="2400" dirty="0"/>
              <a:t>32 adults (aged 22 to 43) asked to memorize a map and a 19-item set of instructions for a journey</a:t>
            </a:r>
          </a:p>
          <a:p>
            <a:r>
              <a:rPr lang="en-US" sz="2400" dirty="0"/>
              <a:t>Half did so sober and half at the legal limit for intoxication</a:t>
            </a:r>
          </a:p>
          <a:p>
            <a:r>
              <a:rPr lang="en-US" sz="2400" dirty="0"/>
              <a:t>The following day, half of them were tested sober and half at the legal limit for intoxication</a:t>
            </a:r>
            <a:r>
              <a:rPr lang="en-US" dirty="0"/>
              <a:t>.</a:t>
            </a:r>
            <a:endParaRPr lang="en-US" sz="2400" dirty="0"/>
          </a:p>
        </p:txBody>
      </p:sp>
      <p:sp>
        <p:nvSpPr>
          <p:cNvPr id="9" name="TextBox 8"/>
          <p:cNvSpPr txBox="1"/>
          <p:nvPr/>
        </p:nvSpPr>
        <p:spPr>
          <a:xfrm>
            <a:off x="609601" y="6305788"/>
            <a:ext cx="1384300" cy="369332"/>
          </a:xfrm>
          <a:prstGeom prst="rect">
            <a:avLst/>
          </a:prstGeom>
          <a:noFill/>
        </p:spPr>
        <p:txBody>
          <a:bodyPr wrap="square" rtlCol="0">
            <a:spAutoFit/>
          </a:bodyPr>
          <a:lstStyle/>
          <a:p>
            <a:r>
              <a:rPr lang="en-US" sz="1800" dirty="0">
                <a:solidFill>
                  <a:schemeClr val="accent1"/>
                </a:solidFill>
                <a:latin typeface="+mj-lt"/>
              </a:rPr>
              <a:t>Lowe (1981)</a:t>
            </a:r>
          </a:p>
        </p:txBody>
      </p:sp>
      <p:sp>
        <p:nvSpPr>
          <p:cNvPr id="3" name="Rectangle 2"/>
          <p:cNvSpPr/>
          <p:nvPr/>
        </p:nvSpPr>
        <p:spPr>
          <a:xfrm>
            <a:off x="7415665" y="5689484"/>
            <a:ext cx="444653" cy="400110"/>
          </a:xfrm>
          <a:prstGeom prst="rect">
            <a:avLst/>
          </a:prstGeom>
        </p:spPr>
        <p:txBody>
          <a:bodyPr wrap="none">
            <a:spAutoFit/>
          </a:bodyPr>
          <a:lstStyle/>
          <a:p>
            <a:pPr algn="ctr"/>
            <a:r>
              <a:rPr lang="en-US" sz="2000" dirty="0">
                <a:latin typeface="+mn-lt"/>
              </a:rPr>
              <a:t>16</a:t>
            </a:r>
          </a:p>
        </p:txBody>
      </p:sp>
    </p:spTree>
    <p:extLst>
      <p:ext uri="{BB962C8B-B14F-4D97-AF65-F5344CB8AC3E}">
        <p14:creationId xmlns:p14="http://schemas.microsoft.com/office/powerpoint/2010/main" val="15977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GB"/>
              <a:t>Share learning intentions</a:t>
            </a:r>
            <a:endParaRPr lang="en-GB" dirty="0"/>
          </a:p>
        </p:txBody>
      </p:sp>
      <p:sp>
        <p:nvSpPr>
          <p:cNvPr id="1022979" name="Rectangle 3"/>
          <p:cNvSpPr>
            <a:spLocks noGrp="1" noChangeArrowheads="1"/>
          </p:cNvSpPr>
          <p:nvPr>
            <p:ph idx="1"/>
          </p:nvPr>
        </p:nvSpPr>
        <p:spPr/>
        <p:txBody>
          <a:bodyPr/>
          <a:lstStyle/>
          <a:p>
            <a:r>
              <a:rPr lang="en-GB" dirty="0"/>
              <a:t>Keep the context out of the learning intention</a:t>
            </a:r>
          </a:p>
          <a:p>
            <a:pPr lvl="1"/>
            <a:r>
              <a:rPr lang="en-GB" dirty="0"/>
              <a:t>Differentiate success criteria, not learning intentions</a:t>
            </a:r>
          </a:p>
          <a:p>
            <a:pPr lvl="1"/>
            <a:r>
              <a:rPr lang="en-GB" dirty="0"/>
              <a:t>Process versus product success criteria</a:t>
            </a:r>
          </a:p>
          <a:p>
            <a:pPr lvl="1"/>
            <a:r>
              <a:rPr lang="en-GB" dirty="0"/>
              <a:t>Generic, not specific criteria</a:t>
            </a:r>
          </a:p>
          <a:p>
            <a:r>
              <a:rPr lang="en-GB" dirty="0"/>
              <a:t>Start with samples of work, rather than rubrics, to communicate quality</a:t>
            </a:r>
          </a:p>
          <a:p>
            <a:pPr lvl="1"/>
            <a:r>
              <a:rPr lang="en-GB" dirty="0"/>
              <a:t>Quality cannot always be reduced to words</a:t>
            </a:r>
          </a:p>
          <a:p>
            <a:pPr lvl="1"/>
            <a:r>
              <a:rPr lang="en-GB" dirty="0"/>
              <a:t>Ensure deep and surface features are not aligned</a:t>
            </a:r>
          </a:p>
          <a:p>
            <a:pPr lvl="1"/>
            <a:r>
              <a:rPr lang="en-GB" dirty="0"/>
              <a:t>Don’t abdicate responsibility for quality</a:t>
            </a:r>
          </a:p>
          <a:p>
            <a:r>
              <a:rPr lang="en-GB" dirty="0"/>
              <a:t>Get students to generate their own tests </a:t>
            </a:r>
          </a:p>
        </p:txBody>
      </p:sp>
      <p:sp>
        <p:nvSpPr>
          <p:cNvPr id="3" name="Slide Number Placeholder 2"/>
          <p:cNvSpPr>
            <a:spLocks noGrp="1"/>
          </p:cNvSpPr>
          <p:nvPr>
            <p:ph type="sldNum" sz="quarter" idx="12"/>
          </p:nvPr>
        </p:nvSpPr>
        <p:spPr/>
        <p:txBody>
          <a:bodyPr/>
          <a:lstStyle/>
          <a:p>
            <a:fld id="{19ABF79A-F4A3-5E49-A6CE-5B8CF779BC37}" type="slidenum">
              <a:rPr lang="en-GB" smtClean="0"/>
              <a:pPr/>
              <a:t>19</a:t>
            </a:fld>
            <a:endParaRPr lang="en-GB" dirty="0"/>
          </a:p>
        </p:txBody>
      </p:sp>
    </p:spTree>
    <p:extLst>
      <p:ext uri="{BB962C8B-B14F-4D97-AF65-F5344CB8AC3E}">
        <p14:creationId xmlns:p14="http://schemas.microsoft.com/office/powerpoint/2010/main" val="36306539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29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297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297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297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29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and performance</a:t>
            </a:r>
            <a:endParaRPr lang="en-US" dirty="0"/>
          </a:p>
        </p:txBody>
      </p:sp>
      <p:sp>
        <p:nvSpPr>
          <p:cNvPr id="11" name="Content Placeholder 10"/>
          <p:cNvSpPr>
            <a:spLocks noGrp="1"/>
          </p:cNvSpPr>
          <p:nvPr>
            <p:ph sz="quarter" idx="1"/>
          </p:nvPr>
        </p:nvSpPr>
        <p:spPr>
          <a:xfrm>
            <a:off x="609599" y="1589567"/>
            <a:ext cx="4385734" cy="4572000"/>
          </a:xfrm>
        </p:spPr>
        <p:txBody>
          <a:bodyPr/>
          <a:lstStyle/>
          <a:p>
            <a:r>
              <a:rPr lang="en-US" dirty="0"/>
              <a:t>Alley maze experiments</a:t>
            </a:r>
          </a:p>
          <a:p>
            <a:pPr lvl="1"/>
            <a:r>
              <a:rPr lang="en-US" dirty="0"/>
              <a:t>Hungry rats put in mazes</a:t>
            </a:r>
          </a:p>
          <a:p>
            <a:pPr lvl="1"/>
            <a:r>
              <a:rPr lang="en-US" dirty="0"/>
              <a:t>Removed when they reach the food box</a:t>
            </a:r>
          </a:p>
          <a:p>
            <a:pPr lvl="1"/>
            <a:r>
              <a:rPr lang="en-US" dirty="0"/>
              <a:t>Learning measured by number of entrances into blind alleys</a:t>
            </a:r>
          </a:p>
          <a:p>
            <a:pPr lvl="1"/>
            <a:endParaRPr lang="en-US" dirty="0"/>
          </a:p>
        </p:txBody>
      </p:sp>
      <p:pic>
        <p:nvPicPr>
          <p:cNvPr id="13" name="Content Placeholder 12" descr="Cognitive maps in rats and men (Psychological Review 1948) figure 1.jpg"/>
          <p:cNvPicPr>
            <a:picLocks noGrp="1" noChangeAspect="1"/>
          </p:cNvPicPr>
          <p:nvPr>
            <p:ph sz="quarter" idx="2"/>
          </p:nvPr>
        </p:nvPicPr>
        <p:blipFill>
          <a:blip r:embed="rId2">
            <a:extLst>
              <a:ext uri="{28A0092B-C50C-407E-A947-70E740481C1C}">
                <a14:useLocalDpi xmlns:a14="http://schemas.microsoft.com/office/drawing/2010/main" val="0"/>
              </a:ext>
            </a:extLst>
          </a:blip>
          <a:srcRect t="-8550" b="-8550"/>
          <a:stretch>
            <a:fillRect/>
          </a:stretch>
        </p:blipFill>
        <p:spPr>
          <a:xfrm>
            <a:off x="4995333" y="1620520"/>
            <a:ext cx="4038600" cy="4525963"/>
          </a:xfrm>
        </p:spPr>
      </p:pic>
    </p:spTree>
    <p:extLst>
      <p:ext uri="{BB962C8B-B14F-4D97-AF65-F5344CB8AC3E}">
        <p14:creationId xmlns:p14="http://schemas.microsoft.com/office/powerpoint/2010/main" val="374361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generation and learning</a:t>
            </a:r>
          </a:p>
        </p:txBody>
      </p:sp>
      <p:sp>
        <p:nvSpPr>
          <p:cNvPr id="3" name="Content Placeholder 2"/>
          <p:cNvSpPr>
            <a:spLocks noGrp="1"/>
          </p:cNvSpPr>
          <p:nvPr>
            <p:ph idx="1"/>
          </p:nvPr>
        </p:nvSpPr>
        <p:spPr>
          <a:xfrm>
            <a:off x="717549" y="1384300"/>
            <a:ext cx="8211561" cy="4840890"/>
          </a:xfrm>
        </p:spPr>
        <p:txBody>
          <a:bodyPr>
            <a:normAutofit/>
          </a:bodyPr>
          <a:lstStyle/>
          <a:p>
            <a:r>
              <a:rPr lang="en-US" dirty="0"/>
              <a:t>210 Introduction to Psychology students studied a 2,300 word text “The work of being a bee”</a:t>
            </a:r>
          </a:p>
          <a:p>
            <a:r>
              <a:rPr lang="en-US" dirty="0"/>
              <a:t>Students prepared for a test given two days later</a:t>
            </a:r>
          </a:p>
          <a:p>
            <a:pPr lvl="1"/>
            <a:r>
              <a:rPr lang="en-US" dirty="0"/>
              <a:t>One control group (left to their own devices)</a:t>
            </a:r>
          </a:p>
          <a:p>
            <a:pPr lvl="1"/>
            <a:r>
              <a:rPr lang="en-US" dirty="0"/>
              <a:t>Six treatment groups</a:t>
            </a:r>
          </a:p>
          <a:p>
            <a:endParaRPr lang="en-US" dirty="0"/>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20</a:t>
            </a:fld>
            <a:endParaRPr lang="en-US"/>
          </a:p>
        </p:txBody>
      </p:sp>
      <p:sp>
        <p:nvSpPr>
          <p:cNvPr id="5" name="Rectangle 4"/>
          <p:cNvSpPr/>
          <p:nvPr/>
        </p:nvSpPr>
        <p:spPr>
          <a:xfrm>
            <a:off x="717550" y="6421614"/>
            <a:ext cx="2878800" cy="369332"/>
          </a:xfrm>
          <a:prstGeom prst="rect">
            <a:avLst/>
          </a:prstGeom>
        </p:spPr>
        <p:txBody>
          <a:bodyPr wrap="none">
            <a:spAutoFit/>
          </a:bodyPr>
          <a:lstStyle/>
          <a:p>
            <a:r>
              <a:rPr lang="en-US" dirty="0" err="1">
                <a:solidFill>
                  <a:srgbClr val="1691D0"/>
                </a:solidFill>
              </a:rPr>
              <a:t>Foos</a:t>
            </a:r>
            <a:r>
              <a:rPr lang="en-US" dirty="0">
                <a:solidFill>
                  <a:srgbClr val="1691D0"/>
                </a:solidFill>
              </a:rPr>
              <a:t>, Mora and </a:t>
            </a:r>
            <a:r>
              <a:rPr lang="en-US" dirty="0" err="1">
                <a:solidFill>
                  <a:srgbClr val="1691D0"/>
                </a:solidFill>
              </a:rPr>
              <a:t>Tkacz</a:t>
            </a:r>
            <a:r>
              <a:rPr lang="en-US" dirty="0">
                <a:solidFill>
                  <a:srgbClr val="1691D0"/>
                </a:solidFill>
              </a:rPr>
              <a:t> (1994)</a:t>
            </a:r>
          </a:p>
        </p:txBody>
      </p:sp>
    </p:spTree>
    <p:extLst>
      <p:ext uri="{BB962C8B-B14F-4D97-AF65-F5344CB8AC3E}">
        <p14:creationId xmlns:p14="http://schemas.microsoft.com/office/powerpoint/2010/main" val="39023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treatment groups</a:t>
            </a:r>
          </a:p>
        </p:txBody>
      </p:sp>
      <p:sp>
        <p:nvSpPr>
          <p:cNvPr id="4" name="Slide Number Placeholder 3"/>
          <p:cNvSpPr>
            <a:spLocks noGrp="1"/>
          </p:cNvSpPr>
          <p:nvPr>
            <p:ph type="sldNum" sz="quarter" idx="12"/>
          </p:nvPr>
        </p:nvSpPr>
        <p:spPr/>
        <p:txBody>
          <a:bodyPr/>
          <a:lstStyle/>
          <a:p>
            <a:fld id="{9C0F6FC3-3F0F-484D-B7AD-35414CAF3DD6}" type="slidenum">
              <a:rPr lang="en-US" smtClean="0"/>
              <a:t>21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3919091"/>
              </p:ext>
            </p:extLst>
          </p:nvPr>
        </p:nvGraphicFramePr>
        <p:xfrm>
          <a:off x="717549" y="1384300"/>
          <a:ext cx="7921328" cy="4984389"/>
        </p:xfrm>
        <a:graphic>
          <a:graphicData uri="http://schemas.openxmlformats.org/drawingml/2006/table">
            <a:tbl>
              <a:tblPr firstRow="1" bandRow="1">
                <a:tableStyleId>{5C22544A-7EE6-4342-B048-85BDC9FD1C3A}</a:tableStyleId>
              </a:tblPr>
              <a:tblGrid>
                <a:gridCol w="1769354">
                  <a:extLst>
                    <a:ext uri="{9D8B030D-6E8A-4147-A177-3AD203B41FA5}">
                      <a16:colId xmlns:a16="http://schemas.microsoft.com/office/drawing/2014/main" val="20000"/>
                    </a:ext>
                  </a:extLst>
                </a:gridCol>
                <a:gridCol w="3075987">
                  <a:extLst>
                    <a:ext uri="{9D8B030D-6E8A-4147-A177-3AD203B41FA5}">
                      <a16:colId xmlns:a16="http://schemas.microsoft.com/office/drawing/2014/main" val="20001"/>
                    </a:ext>
                  </a:extLst>
                </a:gridCol>
                <a:gridCol w="3075987">
                  <a:extLst>
                    <a:ext uri="{9D8B030D-6E8A-4147-A177-3AD203B41FA5}">
                      <a16:colId xmlns:a16="http://schemas.microsoft.com/office/drawing/2014/main" val="20002"/>
                    </a:ext>
                  </a:extLst>
                </a:gridCol>
              </a:tblGrid>
              <a:tr h="518179">
                <a:tc>
                  <a:txBody>
                    <a:bodyPr/>
                    <a:lstStyle/>
                    <a:p>
                      <a:endParaRPr lang="en-US" sz="2400" dirty="0">
                        <a:solidFill>
                          <a:srgbClr val="FFFFFF"/>
                        </a:solidFill>
                      </a:endParaRPr>
                    </a:p>
                  </a:txBody>
                  <a:tcPr>
                    <a:solidFill>
                      <a:srgbClr val="1691D1"/>
                    </a:solidFill>
                  </a:tcPr>
                </a:tc>
                <a:tc gridSpan="2">
                  <a:txBody>
                    <a:bodyPr/>
                    <a:lstStyle/>
                    <a:p>
                      <a:pPr algn="ctr"/>
                      <a:r>
                        <a:rPr lang="en-US" sz="2400" dirty="0"/>
                        <a:t>Generated by</a:t>
                      </a:r>
                    </a:p>
                  </a:txBody>
                  <a:tcPr>
                    <a:solidFill>
                      <a:srgbClr val="1691D1"/>
                    </a:solidFill>
                  </a:tcPr>
                </a:tc>
                <a:tc hMerge="1">
                  <a:txBody>
                    <a:bodyPr/>
                    <a:lstStyle/>
                    <a:p>
                      <a:endParaRPr lang="en-US" dirty="0"/>
                    </a:p>
                  </a:txBody>
                  <a:tcPr/>
                </a:tc>
                <a:extLst>
                  <a:ext uri="{0D108BD9-81ED-4DB2-BD59-A6C34878D82A}">
                    <a16:rowId xmlns:a16="http://schemas.microsoft.com/office/drawing/2014/main" val="10000"/>
                  </a:ext>
                </a:extLst>
              </a:tr>
              <a:tr h="527482">
                <a:tc>
                  <a:txBody>
                    <a:bodyPr/>
                    <a:lstStyle/>
                    <a:p>
                      <a:endParaRPr lang="en-US" sz="2400" dirty="0">
                        <a:solidFill>
                          <a:srgbClr val="FFFFFF"/>
                        </a:solidFill>
                      </a:endParaRPr>
                    </a:p>
                  </a:txBody>
                  <a:tcPr>
                    <a:solidFill>
                      <a:srgbClr val="1691D1"/>
                    </a:solidFill>
                  </a:tcPr>
                </a:tc>
                <a:tc>
                  <a:txBody>
                    <a:bodyPr/>
                    <a:lstStyle/>
                    <a:p>
                      <a:r>
                        <a:rPr lang="en-US" sz="2400" dirty="0">
                          <a:solidFill>
                            <a:schemeClr val="bg1"/>
                          </a:solidFill>
                        </a:rPr>
                        <a:t>Student</a:t>
                      </a:r>
                    </a:p>
                  </a:txBody>
                  <a:tcPr>
                    <a:solidFill>
                      <a:srgbClr val="1691D1"/>
                    </a:solidFill>
                  </a:tcPr>
                </a:tc>
                <a:tc>
                  <a:txBody>
                    <a:bodyPr/>
                    <a:lstStyle/>
                    <a:p>
                      <a:r>
                        <a:rPr lang="en-US" sz="2400" dirty="0">
                          <a:solidFill>
                            <a:schemeClr val="bg1"/>
                          </a:solidFill>
                        </a:rPr>
                        <a:t>Experimenter</a:t>
                      </a:r>
                    </a:p>
                  </a:txBody>
                  <a:tcPr>
                    <a:solidFill>
                      <a:srgbClr val="1691D1"/>
                    </a:solidFill>
                  </a:tcPr>
                </a:tc>
                <a:extLst>
                  <a:ext uri="{0D108BD9-81ED-4DB2-BD59-A6C34878D82A}">
                    <a16:rowId xmlns:a16="http://schemas.microsoft.com/office/drawing/2014/main" val="10001"/>
                  </a:ext>
                </a:extLst>
              </a:tr>
              <a:tr h="1192124">
                <a:tc>
                  <a:txBody>
                    <a:bodyPr/>
                    <a:lstStyle/>
                    <a:p>
                      <a:r>
                        <a:rPr lang="en-US" sz="2400" dirty="0">
                          <a:solidFill>
                            <a:srgbClr val="FFFFFF"/>
                          </a:solidFill>
                        </a:rPr>
                        <a:t>Outline</a:t>
                      </a:r>
                    </a:p>
                  </a:txBody>
                  <a:tcPr>
                    <a:solidFill>
                      <a:srgbClr val="1691D1"/>
                    </a:solidFill>
                  </a:tcPr>
                </a:tc>
                <a:tc>
                  <a:txBody>
                    <a:bodyPr/>
                    <a:lstStyle/>
                    <a:p>
                      <a:r>
                        <a:rPr lang="en-US" sz="2400" dirty="0"/>
                        <a:t>Generate an outline</a:t>
                      </a:r>
                    </a:p>
                  </a:txBody>
                  <a:tcPr/>
                </a:tc>
                <a:tc>
                  <a:txBody>
                    <a:bodyPr/>
                    <a:lstStyle/>
                    <a:p>
                      <a:r>
                        <a:rPr lang="en-US" sz="2400" dirty="0"/>
                        <a:t>Given experimenter-generated outline</a:t>
                      </a:r>
                    </a:p>
                  </a:txBody>
                  <a:tcPr/>
                </a:tc>
                <a:extLst>
                  <a:ext uri="{0D108BD9-81ED-4DB2-BD59-A6C34878D82A}">
                    <a16:rowId xmlns:a16="http://schemas.microsoft.com/office/drawing/2014/main" val="10002"/>
                  </a:ext>
                </a:extLst>
              </a:tr>
              <a:tr h="1192124">
                <a:tc>
                  <a:txBody>
                    <a:bodyPr/>
                    <a:lstStyle/>
                    <a:p>
                      <a:r>
                        <a:rPr lang="en-US" sz="2400" dirty="0">
                          <a:solidFill>
                            <a:srgbClr val="FFFFFF"/>
                          </a:solidFill>
                        </a:rPr>
                        <a:t>Questions</a:t>
                      </a:r>
                    </a:p>
                  </a:txBody>
                  <a:tcPr>
                    <a:solidFill>
                      <a:srgbClr val="1691D1"/>
                    </a:solidFill>
                  </a:tcPr>
                </a:tc>
                <a:tc>
                  <a:txBody>
                    <a:bodyPr/>
                    <a:lstStyle/>
                    <a:p>
                      <a:r>
                        <a:rPr lang="en-US" sz="2400" dirty="0"/>
                        <a:t>Generate study questions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Given experimenter-generated questions</a:t>
                      </a:r>
                    </a:p>
                    <a:p>
                      <a:endParaRPr lang="en-US" sz="2400" dirty="0"/>
                    </a:p>
                  </a:txBody>
                  <a:tcPr/>
                </a:tc>
                <a:extLst>
                  <a:ext uri="{0D108BD9-81ED-4DB2-BD59-A6C34878D82A}">
                    <a16:rowId xmlns:a16="http://schemas.microsoft.com/office/drawing/2014/main" val="10003"/>
                  </a:ext>
                </a:extLst>
              </a:tr>
              <a:tr h="1192124">
                <a:tc>
                  <a:txBody>
                    <a:bodyPr/>
                    <a:lstStyle/>
                    <a:p>
                      <a:r>
                        <a:rPr lang="en-US" sz="2400" dirty="0">
                          <a:solidFill>
                            <a:srgbClr val="FFFFFF"/>
                          </a:solidFill>
                        </a:rPr>
                        <a:t>Questions + answers</a:t>
                      </a:r>
                    </a:p>
                  </a:txBody>
                  <a:tcPr>
                    <a:solidFill>
                      <a:srgbClr val="1691D1"/>
                    </a:solidFill>
                  </a:tcPr>
                </a:tc>
                <a:tc>
                  <a:txBody>
                    <a:bodyPr/>
                    <a:lstStyle/>
                    <a:p>
                      <a:r>
                        <a:rPr lang="en-US" sz="2400" dirty="0"/>
                        <a:t>Generate</a:t>
                      </a:r>
                      <a:r>
                        <a:rPr lang="en-US" sz="2400" baseline="0" dirty="0"/>
                        <a:t> student questions with correct answers</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Given experimenter-generated questions and answers</a:t>
                      </a:r>
                    </a:p>
                    <a:p>
                      <a:endParaRPr lang="en-US" sz="2400" dirty="0"/>
                    </a:p>
                  </a:txBody>
                  <a:tcPr/>
                </a:tc>
                <a:extLst>
                  <a:ext uri="{0D108BD9-81ED-4DB2-BD59-A6C34878D82A}">
                    <a16:rowId xmlns:a16="http://schemas.microsoft.com/office/drawing/2014/main" val="10004"/>
                  </a:ext>
                </a:extLst>
              </a:tr>
            </a:tbl>
          </a:graphicData>
        </a:graphic>
      </p:graphicFrame>
      <p:graphicFrame>
        <p:nvGraphicFramePr>
          <p:cNvPr id="6" name="Content Placeholder 4"/>
          <p:cNvGraphicFramePr>
            <a:graphicFrameLocks noGrp="1"/>
          </p:cNvGraphicFramePr>
          <p:nvPr>
            <p:ph idx="1"/>
            <p:extLst>
              <p:ext uri="{D42A27DB-BD31-4B8C-83A1-F6EECF244321}">
                <p14:modId xmlns:p14="http://schemas.microsoft.com/office/powerpoint/2010/main" val="1685301863"/>
              </p:ext>
            </p:extLst>
          </p:nvPr>
        </p:nvGraphicFramePr>
        <p:xfrm>
          <a:off x="717549" y="1384300"/>
          <a:ext cx="7921328" cy="3429909"/>
        </p:xfrm>
        <a:graphic>
          <a:graphicData uri="http://schemas.openxmlformats.org/drawingml/2006/table">
            <a:tbl>
              <a:tblPr firstRow="1" bandRow="1">
                <a:tableStyleId>{5C22544A-7EE6-4342-B048-85BDC9FD1C3A}</a:tableStyleId>
              </a:tblPr>
              <a:tblGrid>
                <a:gridCol w="1769354">
                  <a:extLst>
                    <a:ext uri="{9D8B030D-6E8A-4147-A177-3AD203B41FA5}">
                      <a16:colId xmlns:a16="http://schemas.microsoft.com/office/drawing/2014/main" val="20000"/>
                    </a:ext>
                  </a:extLst>
                </a:gridCol>
                <a:gridCol w="3075987">
                  <a:extLst>
                    <a:ext uri="{9D8B030D-6E8A-4147-A177-3AD203B41FA5}">
                      <a16:colId xmlns:a16="http://schemas.microsoft.com/office/drawing/2014/main" val="20001"/>
                    </a:ext>
                  </a:extLst>
                </a:gridCol>
                <a:gridCol w="3075987">
                  <a:extLst>
                    <a:ext uri="{9D8B030D-6E8A-4147-A177-3AD203B41FA5}">
                      <a16:colId xmlns:a16="http://schemas.microsoft.com/office/drawing/2014/main" val="20002"/>
                    </a:ext>
                  </a:extLst>
                </a:gridCol>
              </a:tblGrid>
              <a:tr h="518179">
                <a:tc>
                  <a:txBody>
                    <a:bodyPr/>
                    <a:lstStyle/>
                    <a:p>
                      <a:endParaRPr lang="en-US" sz="2400" dirty="0">
                        <a:solidFill>
                          <a:srgbClr val="FFFFFF"/>
                        </a:solidFill>
                      </a:endParaRPr>
                    </a:p>
                  </a:txBody>
                  <a:tcPr>
                    <a:solidFill>
                      <a:srgbClr val="1691D1"/>
                    </a:solidFill>
                  </a:tcPr>
                </a:tc>
                <a:tc gridSpan="2">
                  <a:txBody>
                    <a:bodyPr/>
                    <a:lstStyle/>
                    <a:p>
                      <a:pPr algn="ctr"/>
                      <a:r>
                        <a:rPr lang="en-US" sz="2400" dirty="0"/>
                        <a:t>Generated by</a:t>
                      </a:r>
                    </a:p>
                  </a:txBody>
                  <a:tcPr>
                    <a:solidFill>
                      <a:srgbClr val="1691D1"/>
                    </a:solidFill>
                  </a:tcPr>
                </a:tc>
                <a:tc hMerge="1">
                  <a:txBody>
                    <a:bodyPr/>
                    <a:lstStyle/>
                    <a:p>
                      <a:endParaRPr lang="en-US" dirty="0"/>
                    </a:p>
                  </a:txBody>
                  <a:tcPr/>
                </a:tc>
                <a:extLst>
                  <a:ext uri="{0D108BD9-81ED-4DB2-BD59-A6C34878D82A}">
                    <a16:rowId xmlns:a16="http://schemas.microsoft.com/office/drawing/2014/main" val="10000"/>
                  </a:ext>
                </a:extLst>
              </a:tr>
              <a:tr h="527482">
                <a:tc>
                  <a:txBody>
                    <a:bodyPr/>
                    <a:lstStyle/>
                    <a:p>
                      <a:endParaRPr lang="en-US" sz="2400" dirty="0">
                        <a:solidFill>
                          <a:srgbClr val="FFFFFF"/>
                        </a:solidFill>
                      </a:endParaRPr>
                    </a:p>
                  </a:txBody>
                  <a:tcPr>
                    <a:solidFill>
                      <a:srgbClr val="1691D1"/>
                    </a:solidFill>
                  </a:tcPr>
                </a:tc>
                <a:tc>
                  <a:txBody>
                    <a:bodyPr/>
                    <a:lstStyle/>
                    <a:p>
                      <a:r>
                        <a:rPr lang="en-US" sz="2400" dirty="0">
                          <a:solidFill>
                            <a:schemeClr val="bg1"/>
                          </a:solidFill>
                        </a:rPr>
                        <a:t>Student</a:t>
                      </a:r>
                    </a:p>
                  </a:txBody>
                  <a:tcPr>
                    <a:solidFill>
                      <a:srgbClr val="1691D1"/>
                    </a:solidFill>
                  </a:tcPr>
                </a:tc>
                <a:tc>
                  <a:txBody>
                    <a:bodyPr/>
                    <a:lstStyle/>
                    <a:p>
                      <a:r>
                        <a:rPr lang="en-US" sz="2400" dirty="0">
                          <a:solidFill>
                            <a:schemeClr val="bg1"/>
                          </a:solidFill>
                        </a:rPr>
                        <a:t>Experimenter</a:t>
                      </a:r>
                    </a:p>
                  </a:txBody>
                  <a:tcPr>
                    <a:solidFill>
                      <a:srgbClr val="1691D1"/>
                    </a:solidFill>
                  </a:tcPr>
                </a:tc>
                <a:extLst>
                  <a:ext uri="{0D108BD9-81ED-4DB2-BD59-A6C34878D82A}">
                    <a16:rowId xmlns:a16="http://schemas.microsoft.com/office/drawing/2014/main" val="10001"/>
                  </a:ext>
                </a:extLst>
              </a:tr>
              <a:tr h="1192124">
                <a:tc>
                  <a:txBody>
                    <a:bodyPr/>
                    <a:lstStyle/>
                    <a:p>
                      <a:r>
                        <a:rPr lang="en-US" sz="2400" dirty="0">
                          <a:solidFill>
                            <a:srgbClr val="FFFFFF"/>
                          </a:solidFill>
                        </a:rPr>
                        <a:t>Outline</a:t>
                      </a:r>
                    </a:p>
                  </a:txBody>
                  <a:tcPr>
                    <a:solidFill>
                      <a:srgbClr val="1691D1"/>
                    </a:solidFill>
                  </a:tcPr>
                </a:tc>
                <a:tc>
                  <a:txBody>
                    <a:bodyPr/>
                    <a:lstStyle/>
                    <a:p>
                      <a:r>
                        <a:rPr lang="en-US" sz="2400" dirty="0"/>
                        <a:t>Generate an outline</a:t>
                      </a:r>
                    </a:p>
                  </a:txBody>
                  <a:tcPr/>
                </a:tc>
                <a:tc>
                  <a:txBody>
                    <a:bodyPr/>
                    <a:lstStyle/>
                    <a:p>
                      <a:r>
                        <a:rPr lang="en-US" sz="2400"/>
                        <a:t>Given experimenter</a:t>
                      </a:r>
                      <a:r>
                        <a:rPr lang="en-US" sz="2400" dirty="0"/>
                        <a:t>-generated outline</a:t>
                      </a:r>
                    </a:p>
                  </a:txBody>
                  <a:tcPr/>
                </a:tc>
                <a:extLst>
                  <a:ext uri="{0D108BD9-81ED-4DB2-BD59-A6C34878D82A}">
                    <a16:rowId xmlns:a16="http://schemas.microsoft.com/office/drawing/2014/main" val="10002"/>
                  </a:ext>
                </a:extLst>
              </a:tr>
              <a:tr h="1192124">
                <a:tc>
                  <a:txBody>
                    <a:bodyPr/>
                    <a:lstStyle/>
                    <a:p>
                      <a:r>
                        <a:rPr lang="en-US" sz="2400" dirty="0">
                          <a:solidFill>
                            <a:srgbClr val="FFFFFF"/>
                          </a:solidFill>
                        </a:rPr>
                        <a:t>Questions</a:t>
                      </a:r>
                    </a:p>
                  </a:txBody>
                  <a:tcPr>
                    <a:solidFill>
                      <a:srgbClr val="1691D1"/>
                    </a:solidFill>
                  </a:tcPr>
                </a:tc>
                <a:tc>
                  <a:txBody>
                    <a:bodyPr/>
                    <a:lstStyle/>
                    <a:p>
                      <a:r>
                        <a:rPr lang="en-US" sz="2400" dirty="0"/>
                        <a:t>Generate study questions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Given experimenter-generated questions</a:t>
                      </a:r>
                    </a:p>
                    <a:p>
                      <a:endParaRPr lang="en-US" sz="2400" dirty="0"/>
                    </a:p>
                  </a:txBody>
                  <a:tcPr/>
                </a:tc>
                <a:extLst>
                  <a:ext uri="{0D108BD9-81ED-4DB2-BD59-A6C34878D82A}">
                    <a16:rowId xmlns:a16="http://schemas.microsoft.com/office/drawing/2014/main" val="10003"/>
                  </a:ext>
                </a:extLst>
              </a:tr>
            </a:tbl>
          </a:graphicData>
        </a:graphic>
      </p:graphicFrame>
      <p:graphicFrame>
        <p:nvGraphicFramePr>
          <p:cNvPr id="7" name="Content Placeholder 4"/>
          <p:cNvGraphicFramePr>
            <a:graphicFrameLocks noGrp="1"/>
          </p:cNvGraphicFramePr>
          <p:nvPr>
            <p:ph idx="1"/>
            <p:extLst>
              <p:ext uri="{D42A27DB-BD31-4B8C-83A1-F6EECF244321}">
                <p14:modId xmlns:p14="http://schemas.microsoft.com/office/powerpoint/2010/main" val="716155299"/>
              </p:ext>
            </p:extLst>
          </p:nvPr>
        </p:nvGraphicFramePr>
        <p:xfrm>
          <a:off x="717549" y="1384300"/>
          <a:ext cx="7921328" cy="2237785"/>
        </p:xfrm>
        <a:graphic>
          <a:graphicData uri="http://schemas.openxmlformats.org/drawingml/2006/table">
            <a:tbl>
              <a:tblPr firstRow="1" bandRow="1">
                <a:tableStyleId>{5C22544A-7EE6-4342-B048-85BDC9FD1C3A}</a:tableStyleId>
              </a:tblPr>
              <a:tblGrid>
                <a:gridCol w="1769354">
                  <a:extLst>
                    <a:ext uri="{9D8B030D-6E8A-4147-A177-3AD203B41FA5}">
                      <a16:colId xmlns:a16="http://schemas.microsoft.com/office/drawing/2014/main" val="20000"/>
                    </a:ext>
                  </a:extLst>
                </a:gridCol>
                <a:gridCol w="3075987">
                  <a:extLst>
                    <a:ext uri="{9D8B030D-6E8A-4147-A177-3AD203B41FA5}">
                      <a16:colId xmlns:a16="http://schemas.microsoft.com/office/drawing/2014/main" val="20001"/>
                    </a:ext>
                  </a:extLst>
                </a:gridCol>
                <a:gridCol w="3075987">
                  <a:extLst>
                    <a:ext uri="{9D8B030D-6E8A-4147-A177-3AD203B41FA5}">
                      <a16:colId xmlns:a16="http://schemas.microsoft.com/office/drawing/2014/main" val="20002"/>
                    </a:ext>
                  </a:extLst>
                </a:gridCol>
              </a:tblGrid>
              <a:tr h="518179">
                <a:tc>
                  <a:txBody>
                    <a:bodyPr/>
                    <a:lstStyle/>
                    <a:p>
                      <a:endParaRPr lang="en-US" sz="2400" dirty="0">
                        <a:solidFill>
                          <a:srgbClr val="FFFFFF"/>
                        </a:solidFill>
                      </a:endParaRPr>
                    </a:p>
                  </a:txBody>
                  <a:tcPr>
                    <a:solidFill>
                      <a:srgbClr val="1691D1"/>
                    </a:solidFill>
                  </a:tcPr>
                </a:tc>
                <a:tc gridSpan="2">
                  <a:txBody>
                    <a:bodyPr/>
                    <a:lstStyle/>
                    <a:p>
                      <a:pPr algn="ctr"/>
                      <a:r>
                        <a:rPr lang="en-US" sz="2400" dirty="0"/>
                        <a:t>Generated by</a:t>
                      </a:r>
                    </a:p>
                  </a:txBody>
                  <a:tcPr>
                    <a:solidFill>
                      <a:srgbClr val="1691D1"/>
                    </a:solidFill>
                  </a:tcPr>
                </a:tc>
                <a:tc hMerge="1">
                  <a:txBody>
                    <a:bodyPr/>
                    <a:lstStyle/>
                    <a:p>
                      <a:endParaRPr lang="en-US" dirty="0"/>
                    </a:p>
                  </a:txBody>
                  <a:tcPr/>
                </a:tc>
                <a:extLst>
                  <a:ext uri="{0D108BD9-81ED-4DB2-BD59-A6C34878D82A}">
                    <a16:rowId xmlns:a16="http://schemas.microsoft.com/office/drawing/2014/main" val="10000"/>
                  </a:ext>
                </a:extLst>
              </a:tr>
              <a:tr h="527482">
                <a:tc>
                  <a:txBody>
                    <a:bodyPr/>
                    <a:lstStyle/>
                    <a:p>
                      <a:endParaRPr lang="en-US" sz="2400" dirty="0">
                        <a:solidFill>
                          <a:srgbClr val="FFFFFF"/>
                        </a:solidFill>
                      </a:endParaRPr>
                    </a:p>
                  </a:txBody>
                  <a:tcPr>
                    <a:solidFill>
                      <a:srgbClr val="1691D1"/>
                    </a:solidFill>
                  </a:tcPr>
                </a:tc>
                <a:tc>
                  <a:txBody>
                    <a:bodyPr/>
                    <a:lstStyle/>
                    <a:p>
                      <a:r>
                        <a:rPr lang="en-US" sz="2400" dirty="0">
                          <a:solidFill>
                            <a:schemeClr val="bg1"/>
                          </a:solidFill>
                        </a:rPr>
                        <a:t>Student</a:t>
                      </a:r>
                    </a:p>
                  </a:txBody>
                  <a:tcPr>
                    <a:solidFill>
                      <a:srgbClr val="1691D1"/>
                    </a:solidFill>
                  </a:tcPr>
                </a:tc>
                <a:tc>
                  <a:txBody>
                    <a:bodyPr/>
                    <a:lstStyle/>
                    <a:p>
                      <a:r>
                        <a:rPr lang="en-US" sz="2400" dirty="0">
                          <a:solidFill>
                            <a:schemeClr val="bg1"/>
                          </a:solidFill>
                        </a:rPr>
                        <a:t>Experimenter</a:t>
                      </a:r>
                    </a:p>
                  </a:txBody>
                  <a:tcPr>
                    <a:solidFill>
                      <a:srgbClr val="1691D1"/>
                    </a:solidFill>
                  </a:tcPr>
                </a:tc>
                <a:extLst>
                  <a:ext uri="{0D108BD9-81ED-4DB2-BD59-A6C34878D82A}">
                    <a16:rowId xmlns:a16="http://schemas.microsoft.com/office/drawing/2014/main" val="10001"/>
                  </a:ext>
                </a:extLst>
              </a:tr>
              <a:tr h="1192124">
                <a:tc>
                  <a:txBody>
                    <a:bodyPr/>
                    <a:lstStyle/>
                    <a:p>
                      <a:r>
                        <a:rPr lang="en-US" sz="2400" dirty="0">
                          <a:solidFill>
                            <a:srgbClr val="FFFFFF"/>
                          </a:solidFill>
                        </a:rPr>
                        <a:t>Outline</a:t>
                      </a:r>
                    </a:p>
                  </a:txBody>
                  <a:tcPr>
                    <a:solidFill>
                      <a:srgbClr val="1691D1"/>
                    </a:solidFill>
                  </a:tcPr>
                </a:tc>
                <a:tc>
                  <a:txBody>
                    <a:bodyPr/>
                    <a:lstStyle/>
                    <a:p>
                      <a:r>
                        <a:rPr lang="en-US" sz="2400" dirty="0"/>
                        <a:t>Generate an outline</a:t>
                      </a:r>
                    </a:p>
                  </a:txBody>
                  <a:tcPr/>
                </a:tc>
                <a:tc>
                  <a:txBody>
                    <a:bodyPr/>
                    <a:lstStyle/>
                    <a:p>
                      <a:r>
                        <a:rPr lang="en-US" sz="2400" dirty="0"/>
                        <a:t>Given experimenter-generated outline</a:t>
                      </a:r>
                    </a:p>
                  </a:txBody>
                  <a:tcPr/>
                </a:tc>
                <a:extLst>
                  <a:ext uri="{0D108BD9-81ED-4DB2-BD59-A6C34878D82A}">
                    <a16:rowId xmlns:a16="http://schemas.microsoft.com/office/drawing/2014/main" val="10002"/>
                  </a:ext>
                </a:extLst>
              </a:tr>
            </a:tbl>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val="2853899102"/>
              </p:ext>
            </p:extLst>
          </p:nvPr>
        </p:nvGraphicFramePr>
        <p:xfrm>
          <a:off x="717549" y="1384300"/>
          <a:ext cx="7921328" cy="1045661"/>
        </p:xfrm>
        <a:graphic>
          <a:graphicData uri="http://schemas.openxmlformats.org/drawingml/2006/table">
            <a:tbl>
              <a:tblPr firstRow="1" bandRow="1">
                <a:tableStyleId>{5C22544A-7EE6-4342-B048-85BDC9FD1C3A}</a:tableStyleId>
              </a:tblPr>
              <a:tblGrid>
                <a:gridCol w="1769354">
                  <a:extLst>
                    <a:ext uri="{9D8B030D-6E8A-4147-A177-3AD203B41FA5}">
                      <a16:colId xmlns:a16="http://schemas.microsoft.com/office/drawing/2014/main" val="20000"/>
                    </a:ext>
                  </a:extLst>
                </a:gridCol>
                <a:gridCol w="3075987">
                  <a:extLst>
                    <a:ext uri="{9D8B030D-6E8A-4147-A177-3AD203B41FA5}">
                      <a16:colId xmlns:a16="http://schemas.microsoft.com/office/drawing/2014/main" val="20001"/>
                    </a:ext>
                  </a:extLst>
                </a:gridCol>
                <a:gridCol w="3075987">
                  <a:extLst>
                    <a:ext uri="{9D8B030D-6E8A-4147-A177-3AD203B41FA5}">
                      <a16:colId xmlns:a16="http://schemas.microsoft.com/office/drawing/2014/main" val="20002"/>
                    </a:ext>
                  </a:extLst>
                </a:gridCol>
              </a:tblGrid>
              <a:tr h="518179">
                <a:tc>
                  <a:txBody>
                    <a:bodyPr/>
                    <a:lstStyle/>
                    <a:p>
                      <a:endParaRPr lang="en-US" sz="2400" dirty="0">
                        <a:solidFill>
                          <a:srgbClr val="FFFFFF"/>
                        </a:solidFill>
                      </a:endParaRPr>
                    </a:p>
                  </a:txBody>
                  <a:tcPr>
                    <a:solidFill>
                      <a:srgbClr val="1691D1"/>
                    </a:solidFill>
                  </a:tcPr>
                </a:tc>
                <a:tc gridSpan="2">
                  <a:txBody>
                    <a:bodyPr/>
                    <a:lstStyle/>
                    <a:p>
                      <a:pPr algn="ctr"/>
                      <a:r>
                        <a:rPr lang="en-US" sz="2400" dirty="0"/>
                        <a:t>Generated by</a:t>
                      </a:r>
                    </a:p>
                  </a:txBody>
                  <a:tcPr>
                    <a:solidFill>
                      <a:srgbClr val="1691D1"/>
                    </a:solidFill>
                  </a:tcPr>
                </a:tc>
                <a:tc hMerge="1">
                  <a:txBody>
                    <a:bodyPr/>
                    <a:lstStyle/>
                    <a:p>
                      <a:endParaRPr lang="en-US" dirty="0"/>
                    </a:p>
                  </a:txBody>
                  <a:tcPr/>
                </a:tc>
                <a:extLst>
                  <a:ext uri="{0D108BD9-81ED-4DB2-BD59-A6C34878D82A}">
                    <a16:rowId xmlns:a16="http://schemas.microsoft.com/office/drawing/2014/main" val="10000"/>
                  </a:ext>
                </a:extLst>
              </a:tr>
              <a:tr h="527482">
                <a:tc>
                  <a:txBody>
                    <a:bodyPr/>
                    <a:lstStyle/>
                    <a:p>
                      <a:endParaRPr lang="en-US" sz="2400" dirty="0">
                        <a:solidFill>
                          <a:srgbClr val="FFFFFF"/>
                        </a:solidFill>
                      </a:endParaRPr>
                    </a:p>
                  </a:txBody>
                  <a:tcPr>
                    <a:solidFill>
                      <a:srgbClr val="1691D1"/>
                    </a:solidFill>
                  </a:tcPr>
                </a:tc>
                <a:tc>
                  <a:txBody>
                    <a:bodyPr/>
                    <a:lstStyle/>
                    <a:p>
                      <a:r>
                        <a:rPr lang="en-US" sz="2400" dirty="0">
                          <a:solidFill>
                            <a:schemeClr val="bg1"/>
                          </a:solidFill>
                        </a:rPr>
                        <a:t>Student</a:t>
                      </a:r>
                    </a:p>
                  </a:txBody>
                  <a:tcPr>
                    <a:solidFill>
                      <a:srgbClr val="1691D1"/>
                    </a:solidFill>
                  </a:tcPr>
                </a:tc>
                <a:tc>
                  <a:txBody>
                    <a:bodyPr/>
                    <a:lstStyle/>
                    <a:p>
                      <a:r>
                        <a:rPr lang="en-US" sz="2400" dirty="0">
                          <a:solidFill>
                            <a:schemeClr val="bg1"/>
                          </a:solidFill>
                        </a:rPr>
                        <a:t>Experimenter</a:t>
                      </a:r>
                    </a:p>
                  </a:txBody>
                  <a:tcPr>
                    <a:solidFill>
                      <a:srgbClr val="1691D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78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generation and learning</a:t>
            </a:r>
          </a:p>
        </p:txBody>
      </p:sp>
      <p:sp>
        <p:nvSpPr>
          <p:cNvPr id="3" name="Content Placeholder 2"/>
          <p:cNvSpPr>
            <a:spLocks noGrp="1"/>
          </p:cNvSpPr>
          <p:nvPr>
            <p:ph idx="1"/>
          </p:nvPr>
        </p:nvSpPr>
        <p:spPr>
          <a:xfrm>
            <a:off x="717549" y="1384300"/>
            <a:ext cx="8211561" cy="4840890"/>
          </a:xfrm>
        </p:spPr>
        <p:txBody>
          <a:bodyPr>
            <a:normAutofit/>
          </a:bodyPr>
          <a:lstStyle/>
          <a:p>
            <a:r>
              <a:rPr lang="en-US" dirty="0"/>
              <a:t>210 Introduction to Psychology students studied a 2,300 word text “The work of being a bee”</a:t>
            </a:r>
          </a:p>
          <a:p>
            <a:r>
              <a:rPr lang="en-US" dirty="0"/>
              <a:t>Students prepared for a test given two days later</a:t>
            </a:r>
          </a:p>
          <a:p>
            <a:pPr lvl="1"/>
            <a:r>
              <a:rPr lang="en-US" dirty="0"/>
              <a:t>One control group (left to their own devices)</a:t>
            </a:r>
          </a:p>
          <a:p>
            <a:pPr lvl="1"/>
            <a:r>
              <a:rPr lang="en-US" dirty="0"/>
              <a:t>Six treatment groups</a:t>
            </a:r>
          </a:p>
          <a:p>
            <a:r>
              <a:rPr lang="en-US" dirty="0"/>
              <a:t>Four types of student-generated questions</a:t>
            </a:r>
          </a:p>
          <a:p>
            <a:pPr lvl="1"/>
            <a:r>
              <a:rPr lang="en-US" dirty="0"/>
              <a:t>essay/fill-in-the-blank/multiple-choice/true-false</a:t>
            </a:r>
          </a:p>
          <a:p>
            <a:r>
              <a:rPr lang="en-US" dirty="0"/>
              <a:t>30-item test (15 multiple-choice, 15 fill-in-the blank)</a:t>
            </a:r>
          </a:p>
          <a:p>
            <a:r>
              <a:rPr lang="en-US" dirty="0"/>
              <a:t>Items classified as “target”/“non-target”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22</a:t>
            </a:fld>
            <a:endParaRPr lang="en-US"/>
          </a:p>
        </p:txBody>
      </p:sp>
      <p:sp>
        <p:nvSpPr>
          <p:cNvPr id="5" name="Rectangle 4"/>
          <p:cNvSpPr/>
          <p:nvPr/>
        </p:nvSpPr>
        <p:spPr>
          <a:xfrm>
            <a:off x="717550" y="6421614"/>
            <a:ext cx="2878800" cy="369332"/>
          </a:xfrm>
          <a:prstGeom prst="rect">
            <a:avLst/>
          </a:prstGeom>
        </p:spPr>
        <p:txBody>
          <a:bodyPr wrap="none">
            <a:spAutoFit/>
          </a:bodyPr>
          <a:lstStyle/>
          <a:p>
            <a:r>
              <a:rPr lang="en-US" dirty="0" err="1">
                <a:solidFill>
                  <a:srgbClr val="1691D0"/>
                </a:solidFill>
              </a:rPr>
              <a:t>Foos</a:t>
            </a:r>
            <a:r>
              <a:rPr lang="en-US" dirty="0">
                <a:solidFill>
                  <a:srgbClr val="1691D0"/>
                </a:solidFill>
              </a:rPr>
              <a:t>, Mora and </a:t>
            </a:r>
            <a:r>
              <a:rPr lang="en-US" dirty="0" err="1">
                <a:solidFill>
                  <a:srgbClr val="1691D0"/>
                </a:solidFill>
              </a:rPr>
              <a:t>Tkacz</a:t>
            </a:r>
            <a:r>
              <a:rPr lang="en-US" dirty="0">
                <a:solidFill>
                  <a:srgbClr val="1691D0"/>
                </a:solidFill>
              </a:rPr>
              <a:t> (1994)</a:t>
            </a:r>
          </a:p>
        </p:txBody>
      </p:sp>
    </p:spTree>
    <p:extLst>
      <p:ext uri="{BB962C8B-B14F-4D97-AF65-F5344CB8AC3E}">
        <p14:creationId xmlns:p14="http://schemas.microsoft.com/office/powerpoint/2010/main" val="29249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scores</a:t>
            </a:r>
          </a:p>
        </p:txBody>
      </p:sp>
      <p:sp>
        <p:nvSpPr>
          <p:cNvPr id="4" name="Slide Number Placeholder 3"/>
          <p:cNvSpPr>
            <a:spLocks noGrp="1"/>
          </p:cNvSpPr>
          <p:nvPr>
            <p:ph type="sldNum" sz="quarter" idx="12"/>
          </p:nvPr>
        </p:nvSpPr>
        <p:spPr/>
        <p:txBody>
          <a:bodyPr/>
          <a:lstStyle/>
          <a:p>
            <a:fld id="{9C0F6FC3-3F0F-484D-B7AD-35414CAF3DD6}" type="slidenum">
              <a:rPr lang="en-US" smtClean="0"/>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217804"/>
              </p:ext>
            </p:extLst>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33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2"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1"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2"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1" categoryIdx="2"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chart seriesIdx="2" categoryIdx="2" bldStep="ptIn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chart seriesIdx="1" categoryIdx="3" bldStep="ptIn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chart seriesIdx="2"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El" animBg="0"/>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confounds</a:t>
            </a:r>
          </a:p>
        </p:txBody>
      </p:sp>
      <p:sp>
        <p:nvSpPr>
          <p:cNvPr id="3" name="Content Placeholder 2"/>
          <p:cNvSpPr>
            <a:spLocks noGrp="1"/>
          </p:cNvSpPr>
          <p:nvPr>
            <p:ph idx="1"/>
          </p:nvPr>
        </p:nvSpPr>
        <p:spPr/>
        <p:txBody>
          <a:bodyPr/>
          <a:lstStyle/>
          <a:p>
            <a:r>
              <a:rPr lang="en-US" dirty="0"/>
              <a:t>Student-generated material may have focused on material tested with easier items</a:t>
            </a:r>
          </a:p>
          <a:p>
            <a:r>
              <a:rPr lang="en-US" dirty="0"/>
              <a:t>Experimenter-generated materials targeted more items, resulting in less time to study each item</a:t>
            </a:r>
          </a:p>
          <a:p>
            <a:r>
              <a:rPr lang="en-US" dirty="0"/>
              <a:t>Retention intervals may have been shorter for students preparing their own materials</a:t>
            </a:r>
          </a:p>
          <a:p>
            <a:r>
              <a:rPr lang="en-US" dirty="0"/>
              <a:t>All experimenter-generated study questions  were essay questions, while some student-generated questions were not</a:t>
            </a:r>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24</a:t>
            </a:fld>
            <a:endParaRPr lang="en-US"/>
          </a:p>
        </p:txBody>
      </p:sp>
    </p:spTree>
    <p:extLst>
      <p:ext uri="{BB962C8B-B14F-4D97-AF65-F5344CB8AC3E}">
        <p14:creationId xmlns:p14="http://schemas.microsoft.com/office/powerpoint/2010/main" val="315522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a:t>
            </a:r>
          </a:p>
        </p:txBody>
      </p:sp>
      <p:sp>
        <p:nvSpPr>
          <p:cNvPr id="3" name="Content Placeholder 2"/>
          <p:cNvSpPr>
            <a:spLocks noGrp="1"/>
          </p:cNvSpPr>
          <p:nvPr>
            <p:ph idx="1"/>
          </p:nvPr>
        </p:nvSpPr>
        <p:spPr/>
        <p:txBody>
          <a:bodyPr/>
          <a:lstStyle/>
          <a:p>
            <a:r>
              <a:rPr lang="en-US" dirty="0"/>
              <a:t>50 general psychology students from 2 US colleges</a:t>
            </a:r>
          </a:p>
          <a:p>
            <a:r>
              <a:rPr lang="en-US" dirty="0"/>
              <a:t>Studied same text as experiment 1 for 30 minutes</a:t>
            </a:r>
          </a:p>
          <a:p>
            <a:r>
              <a:rPr lang="en-US" dirty="0"/>
              <a:t>Half asked to generate study questions as they read</a:t>
            </a:r>
          </a:p>
          <a:p>
            <a:r>
              <a:rPr lang="en-US" dirty="0"/>
              <a:t>Half given study questions generated by others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25</a:t>
            </a:fld>
            <a:endParaRPr lang="en-US"/>
          </a:p>
        </p:txBody>
      </p:sp>
    </p:spTree>
    <p:extLst>
      <p:ext uri="{BB962C8B-B14F-4D97-AF65-F5344CB8AC3E}">
        <p14:creationId xmlns:p14="http://schemas.microsoft.com/office/powerpoint/2010/main" val="4684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results</a:t>
            </a:r>
          </a:p>
        </p:txBody>
      </p:sp>
      <p:sp>
        <p:nvSpPr>
          <p:cNvPr id="4" name="Slide Number Placeholder 3"/>
          <p:cNvSpPr>
            <a:spLocks noGrp="1"/>
          </p:cNvSpPr>
          <p:nvPr>
            <p:ph type="sldNum" sz="quarter" idx="12"/>
          </p:nvPr>
        </p:nvSpPr>
        <p:spPr/>
        <p:txBody>
          <a:bodyPr/>
          <a:lstStyle/>
          <a:p>
            <a:fld id="{9C0F6FC3-3F0F-484D-B7AD-35414CAF3DD6}" type="slidenum">
              <a:rPr lang="en-US" smtClean="0"/>
              <a:t>26</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71115099"/>
              </p:ext>
            </p:extLst>
          </p:nvPr>
        </p:nvGraphicFramePr>
        <p:xfrm>
          <a:off x="717550" y="1374140"/>
          <a:ext cx="7969250" cy="48402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17550" y="6352326"/>
            <a:ext cx="4798999" cy="369332"/>
          </a:xfrm>
          <a:prstGeom prst="rect">
            <a:avLst/>
          </a:prstGeom>
          <a:noFill/>
        </p:spPr>
        <p:txBody>
          <a:bodyPr wrap="square" rtlCol="0">
            <a:spAutoFit/>
          </a:bodyPr>
          <a:lstStyle/>
          <a:p>
            <a:r>
              <a:rPr lang="en-US" dirty="0" err="1">
                <a:solidFill>
                  <a:srgbClr val="1691D0"/>
                </a:solidFill>
              </a:rPr>
              <a:t>Foos</a:t>
            </a:r>
            <a:r>
              <a:rPr lang="en-US" dirty="0">
                <a:solidFill>
                  <a:srgbClr val="1691D0"/>
                </a:solidFill>
              </a:rPr>
              <a:t>, Mora, and </a:t>
            </a:r>
            <a:r>
              <a:rPr lang="en-US" dirty="0" err="1">
                <a:solidFill>
                  <a:srgbClr val="1691D0"/>
                </a:solidFill>
              </a:rPr>
              <a:t>Tkacz</a:t>
            </a:r>
            <a:r>
              <a:rPr lang="en-US" dirty="0">
                <a:solidFill>
                  <a:srgbClr val="1691D0"/>
                </a:solidFill>
              </a:rPr>
              <a:t> (1994)</a:t>
            </a:r>
          </a:p>
        </p:txBody>
      </p:sp>
    </p:spTree>
    <p:extLst>
      <p:ext uri="{BB962C8B-B14F-4D97-AF65-F5344CB8AC3E}">
        <p14:creationId xmlns:p14="http://schemas.microsoft.com/office/powerpoint/2010/main" val="42285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chart seriesIdx="0" categoryIdx="0" bldStep="ptIn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1"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0" categoryIdx="1"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chart seriesIdx="1"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El" animBg="0"/>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p:txBody>
          <a:bodyPr/>
          <a:lstStyle/>
          <a:p>
            <a:pPr eaLnBrk="1" hangingPunct="1"/>
            <a:r>
              <a:rPr lang="en-US" sz="4000" dirty="0">
                <a:latin typeface="Calibri" charset="0"/>
                <a:ea typeface="ＭＳ Ｐゴシック" charset="0"/>
                <a:cs typeface="ＭＳ Ｐゴシック" charset="0"/>
              </a:rPr>
              <a:t>Engineering effective discussions, activities, and classroom tasks that elicit evidence of learning</a:t>
            </a:r>
          </a:p>
        </p:txBody>
      </p:sp>
      <p:sp>
        <p:nvSpPr>
          <p:cNvPr id="2" name="Slide Number Placeholder 1"/>
          <p:cNvSpPr>
            <a:spLocks noGrp="1"/>
          </p:cNvSpPr>
          <p:nvPr>
            <p:ph type="sldNum" sz="quarter" idx="12"/>
          </p:nvPr>
        </p:nvSpPr>
        <p:spPr/>
        <p:txBody>
          <a:bodyPr/>
          <a:lstStyle/>
          <a:p>
            <a:pPr>
              <a:defRPr/>
            </a:pPr>
            <a:fld id="{D52799CE-711A-FA44-BA4E-E463DA170A36}" type="slidenum">
              <a:rPr lang="en-US" smtClean="0"/>
              <a:pPr>
                <a:defRPr/>
              </a:pPr>
              <a:t>27</a:t>
            </a:fld>
            <a:endParaRPr lang="en-US" dirty="0"/>
          </a:p>
        </p:txBody>
      </p:sp>
    </p:spTree>
    <p:extLst>
      <p:ext uri="{BB962C8B-B14F-4D97-AF65-F5344CB8AC3E}">
        <p14:creationId xmlns:p14="http://schemas.microsoft.com/office/powerpoint/2010/main" val="95075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GB"/>
              <a:t>Eliciting evidence</a:t>
            </a:r>
            <a:endParaRPr lang="en-GB" dirty="0"/>
          </a:p>
        </p:txBody>
      </p:sp>
      <p:sp>
        <p:nvSpPr>
          <p:cNvPr id="942083" name="Rectangle 3"/>
          <p:cNvSpPr>
            <a:spLocks noGrp="1" noChangeArrowheads="1"/>
          </p:cNvSpPr>
          <p:nvPr>
            <p:ph idx="1"/>
          </p:nvPr>
        </p:nvSpPr>
        <p:spPr/>
        <p:txBody>
          <a:bodyPr/>
          <a:lstStyle/>
          <a:p>
            <a:r>
              <a:rPr lang="en-GB" dirty="0"/>
              <a:t>Two good reasons to ask a question</a:t>
            </a:r>
          </a:p>
          <a:p>
            <a:pPr lvl="1"/>
            <a:r>
              <a:rPr lang="en-GB" dirty="0"/>
              <a:t>To cause thinking</a:t>
            </a:r>
          </a:p>
          <a:p>
            <a:pPr lvl="1"/>
            <a:r>
              <a:rPr lang="en-GB" dirty="0"/>
              <a:t>To collect evidence to inform instruction</a:t>
            </a:r>
          </a:p>
          <a:p>
            <a:r>
              <a:rPr lang="en-GB" dirty="0"/>
              <a:t>No hands up (except to ask a question)</a:t>
            </a:r>
          </a:p>
          <a:p>
            <a:pPr lvl="1"/>
            <a:r>
              <a:rPr lang="en-GB" dirty="0"/>
              <a:t>Choose students at random</a:t>
            </a:r>
          </a:p>
          <a:p>
            <a:pPr lvl="1"/>
            <a:r>
              <a:rPr lang="en-GB" dirty="0"/>
              <a:t>No opting out</a:t>
            </a:r>
          </a:p>
          <a:p>
            <a:r>
              <a:rPr lang="en-US" dirty="0"/>
              <a:t>Avoiding questions altogether</a:t>
            </a:r>
            <a:endParaRPr lang="en-GB" altLang="ja-JP" dirty="0"/>
          </a:p>
        </p:txBody>
      </p:sp>
      <p:sp>
        <p:nvSpPr>
          <p:cNvPr id="2" name="Slide Number Placeholder 1"/>
          <p:cNvSpPr>
            <a:spLocks noGrp="1"/>
          </p:cNvSpPr>
          <p:nvPr>
            <p:ph type="sldNum" sz="quarter" idx="12"/>
          </p:nvPr>
        </p:nvSpPr>
        <p:spPr/>
        <p:txBody>
          <a:bodyPr/>
          <a:lstStyle/>
          <a:p>
            <a:fld id="{9C0F6FC3-3F0F-484D-B7AD-35414CAF3DD6}" type="slidenum">
              <a:rPr lang="en-US" smtClean="0"/>
              <a:pPr/>
              <a:t>28</a:t>
            </a:fld>
            <a:endParaRPr lang="en-US"/>
          </a:p>
        </p:txBody>
      </p:sp>
    </p:spTree>
    <p:extLst>
      <p:ext uri="{BB962C8B-B14F-4D97-AF65-F5344CB8AC3E}">
        <p14:creationId xmlns:p14="http://schemas.microsoft.com/office/powerpoint/2010/main" val="213825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lstStyle/>
          <a:p>
            <a:r>
              <a:rPr lang="en-US" dirty="0"/>
              <a:t>Alternatives to questioning</a:t>
            </a:r>
          </a:p>
        </p:txBody>
      </p:sp>
      <p:sp>
        <p:nvSpPr>
          <p:cNvPr id="6" name="Content Placeholder 5"/>
          <p:cNvSpPr>
            <a:spLocks noGrp="1"/>
          </p:cNvSpPr>
          <p:nvPr>
            <p:ph idx="1"/>
          </p:nvPr>
        </p:nvSpPr>
        <p:spPr>
          <a:xfrm>
            <a:off x="612648" y="1600200"/>
            <a:ext cx="8153400" cy="5257800"/>
          </a:xfrm>
        </p:spPr>
        <p:txBody>
          <a:bodyPr>
            <a:normAutofit fontScale="77500" lnSpcReduction="20000"/>
          </a:bodyPr>
          <a:lstStyle/>
          <a:p>
            <a:pPr>
              <a:lnSpc>
                <a:spcPct val="120000"/>
              </a:lnSpc>
            </a:pPr>
            <a:r>
              <a:rPr lang="en-GB" dirty="0"/>
              <a:t>Declarative statement</a:t>
            </a:r>
          </a:p>
          <a:p>
            <a:pPr lvl="1">
              <a:lnSpc>
                <a:spcPct val="120000"/>
              </a:lnSpc>
            </a:pPr>
            <a:r>
              <a:rPr lang="en-GB" dirty="0"/>
              <a:t>Conservatives believe in privatisation</a:t>
            </a:r>
          </a:p>
          <a:p>
            <a:pPr lvl="1">
              <a:lnSpc>
                <a:spcPct val="120000"/>
              </a:lnSpc>
            </a:pPr>
            <a:r>
              <a:rPr lang="en-GB" dirty="0"/>
              <a:t>But the Labour Party also believes in privatisation</a:t>
            </a:r>
          </a:p>
          <a:p>
            <a:pPr>
              <a:lnSpc>
                <a:spcPct val="120000"/>
              </a:lnSpc>
            </a:pPr>
            <a:r>
              <a:rPr lang="en-GB" dirty="0"/>
              <a:t>Reflective re-statement</a:t>
            </a:r>
          </a:p>
          <a:p>
            <a:pPr lvl="1">
              <a:lnSpc>
                <a:spcPct val="120000"/>
              </a:lnSpc>
            </a:pPr>
            <a:r>
              <a:rPr lang="en-GB" dirty="0"/>
              <a:t>Labour, Conservative and Liberal Democrats believe in X</a:t>
            </a:r>
          </a:p>
          <a:p>
            <a:pPr lvl="1">
              <a:lnSpc>
                <a:spcPct val="120000"/>
              </a:lnSpc>
            </a:pPr>
            <a:r>
              <a:rPr lang="en-GB" dirty="0"/>
              <a:t>So you</a:t>
            </a:r>
            <a:r>
              <a:rPr lang="en-US" dirty="0"/>
              <a:t>’</a:t>
            </a:r>
            <a:r>
              <a:rPr lang="en-GB" dirty="0"/>
              <a:t>re saying that all three major political parties believe in X</a:t>
            </a:r>
          </a:p>
          <a:p>
            <a:pPr>
              <a:lnSpc>
                <a:spcPct val="120000"/>
              </a:lnSpc>
            </a:pPr>
            <a:r>
              <a:rPr lang="en-GB" dirty="0"/>
              <a:t>Statement of mind</a:t>
            </a:r>
          </a:p>
          <a:p>
            <a:pPr lvl="1">
              <a:lnSpc>
                <a:spcPct val="120000"/>
              </a:lnSpc>
            </a:pPr>
            <a:r>
              <a:rPr lang="en-GB" dirty="0"/>
              <a:t>X and Y seem contradictory. I don</a:t>
            </a:r>
            <a:r>
              <a:rPr lang="en-US" dirty="0"/>
              <a:t>’</a:t>
            </a:r>
            <a:r>
              <a:rPr lang="en-GB" dirty="0"/>
              <a:t>t see how you can believe in both</a:t>
            </a:r>
          </a:p>
          <a:p>
            <a:pPr>
              <a:lnSpc>
                <a:spcPct val="120000"/>
              </a:lnSpc>
            </a:pPr>
            <a:r>
              <a:rPr lang="en-GB" dirty="0"/>
              <a:t>Statement of interest</a:t>
            </a:r>
          </a:p>
          <a:p>
            <a:pPr lvl="1">
              <a:lnSpc>
                <a:spcPct val="120000"/>
              </a:lnSpc>
            </a:pPr>
            <a:r>
              <a:rPr lang="en-GB" dirty="0"/>
              <a:t>I</a:t>
            </a:r>
            <a:r>
              <a:rPr lang="en-US" dirty="0"/>
              <a:t>’</a:t>
            </a:r>
            <a:r>
              <a:rPr lang="en-GB" dirty="0"/>
              <a:t>m interested in hearing a little more about X</a:t>
            </a:r>
          </a:p>
          <a:p>
            <a:pPr>
              <a:lnSpc>
                <a:spcPct val="120000"/>
              </a:lnSpc>
            </a:pPr>
            <a:r>
              <a:rPr lang="en-GB" dirty="0"/>
              <a:t>Student referral</a:t>
            </a:r>
          </a:p>
          <a:p>
            <a:pPr lvl="1">
              <a:lnSpc>
                <a:spcPct val="120000"/>
              </a:lnSpc>
            </a:pPr>
            <a:r>
              <a:rPr lang="en-GB" dirty="0"/>
              <a:t>Your views contradict the views of the last speaker</a:t>
            </a:r>
          </a:p>
          <a:p>
            <a:pPr>
              <a:lnSpc>
                <a:spcPct val="120000"/>
              </a:lnSpc>
            </a:pPr>
            <a:r>
              <a:rPr lang="en-GB" dirty="0"/>
              <a:t>Teacher opinion</a:t>
            </a:r>
          </a:p>
          <a:p>
            <a:pPr lvl="1">
              <a:lnSpc>
                <a:spcPct val="120000"/>
              </a:lnSpc>
            </a:pPr>
            <a:r>
              <a:rPr lang="en-GB" dirty="0"/>
              <a:t>That certainly has(n</a:t>
            </a:r>
            <a:r>
              <a:rPr lang="en-US" dirty="0"/>
              <a:t>’</a:t>
            </a:r>
            <a:r>
              <a:rPr lang="en-GB" dirty="0"/>
              <a:t>t) been my experience</a:t>
            </a:r>
          </a:p>
          <a:p>
            <a:endParaRPr lang="en-US" dirty="0"/>
          </a:p>
        </p:txBody>
      </p:sp>
    </p:spTree>
    <p:extLst>
      <p:ext uri="{BB962C8B-B14F-4D97-AF65-F5344CB8AC3E}">
        <p14:creationId xmlns:p14="http://schemas.microsoft.com/office/powerpoint/2010/main" val="112001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and performance</a:t>
            </a:r>
          </a:p>
        </p:txBody>
      </p:sp>
      <p:sp>
        <p:nvSpPr>
          <p:cNvPr id="2" name="TextBox 1"/>
          <p:cNvSpPr txBox="1"/>
          <p:nvPr/>
        </p:nvSpPr>
        <p:spPr>
          <a:xfrm>
            <a:off x="612775" y="6316686"/>
            <a:ext cx="6469602" cy="369332"/>
          </a:xfrm>
          <a:prstGeom prst="rect">
            <a:avLst/>
          </a:prstGeom>
          <a:noFill/>
        </p:spPr>
        <p:txBody>
          <a:bodyPr wrap="square" rtlCol="0">
            <a:spAutoFit/>
          </a:bodyPr>
          <a:lstStyle/>
          <a:p>
            <a:r>
              <a:rPr lang="en-US" sz="1800" dirty="0" err="1">
                <a:solidFill>
                  <a:schemeClr val="accent1"/>
                </a:solidFill>
                <a:latin typeface="Calibri"/>
                <a:cs typeface="Calibri"/>
              </a:rPr>
              <a:t>Tolman</a:t>
            </a:r>
            <a:r>
              <a:rPr lang="en-US" sz="1800" dirty="0">
                <a:solidFill>
                  <a:schemeClr val="accent1"/>
                </a:solidFill>
                <a:latin typeface="Calibri"/>
                <a:cs typeface="Calibri"/>
              </a:rPr>
              <a:t> and </a:t>
            </a:r>
            <a:r>
              <a:rPr lang="en-US" sz="1800" dirty="0" err="1">
                <a:solidFill>
                  <a:schemeClr val="accent1"/>
                </a:solidFill>
                <a:latin typeface="Calibri"/>
                <a:cs typeface="Calibri"/>
              </a:rPr>
              <a:t>Honzik</a:t>
            </a:r>
            <a:r>
              <a:rPr lang="en-US" sz="1800" dirty="0">
                <a:solidFill>
                  <a:schemeClr val="accent1"/>
                </a:solidFill>
                <a:latin typeface="Calibri"/>
                <a:cs typeface="Calibri"/>
              </a:rPr>
              <a:t> (1930) adapted by </a:t>
            </a:r>
            <a:r>
              <a:rPr lang="en-US" sz="1800" dirty="0" err="1">
                <a:solidFill>
                  <a:schemeClr val="accent1"/>
                </a:solidFill>
                <a:latin typeface="Calibri"/>
                <a:cs typeface="Calibri"/>
              </a:rPr>
              <a:t>Sodestrom</a:t>
            </a:r>
            <a:r>
              <a:rPr lang="en-US" sz="1800" dirty="0">
                <a:solidFill>
                  <a:schemeClr val="accent1"/>
                </a:solidFill>
                <a:latin typeface="Calibri"/>
                <a:cs typeface="Calibri"/>
              </a:rPr>
              <a:t> and Bjork (2015)</a:t>
            </a:r>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6075269" y="2566430"/>
            <a:ext cx="0" cy="305091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0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6" dur="5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t>Alternatives to questions</a:t>
            </a:r>
            <a:endParaRPr lang="en-US" dirty="0"/>
          </a:p>
        </p:txBody>
      </p:sp>
      <p:sp>
        <p:nvSpPr>
          <p:cNvPr id="13314" name="Content Placeholder 2"/>
          <p:cNvSpPr>
            <a:spLocks noGrp="1"/>
          </p:cNvSpPr>
          <p:nvPr>
            <p:ph idx="1"/>
          </p:nvPr>
        </p:nvSpPr>
        <p:spPr/>
        <p:txBody>
          <a:bodyPr>
            <a:normAutofit fontScale="92500" lnSpcReduction="20000"/>
          </a:bodyPr>
          <a:lstStyle/>
          <a:p>
            <a:r>
              <a:rPr lang="en-GB" dirty="0"/>
              <a:t>Student questions</a:t>
            </a:r>
          </a:p>
          <a:p>
            <a:pPr lvl="1"/>
            <a:r>
              <a:rPr lang="en-GB" dirty="0"/>
              <a:t>speaker question</a:t>
            </a:r>
          </a:p>
          <a:p>
            <a:pPr lvl="2"/>
            <a:r>
              <a:rPr lang="en-GB" dirty="0"/>
              <a:t>Can you express your confusion in the form of a question?</a:t>
            </a:r>
          </a:p>
          <a:p>
            <a:pPr lvl="1"/>
            <a:r>
              <a:rPr lang="en-GB" dirty="0"/>
              <a:t>class question</a:t>
            </a:r>
          </a:p>
          <a:p>
            <a:pPr lvl="2"/>
            <a:r>
              <a:rPr lang="en-GB" dirty="0"/>
              <a:t>Does any one else have a question about what X has been saying?</a:t>
            </a:r>
          </a:p>
          <a:p>
            <a:pPr lvl="1"/>
            <a:r>
              <a:rPr lang="en-GB" dirty="0"/>
              <a:t>discussion question</a:t>
            </a:r>
          </a:p>
          <a:p>
            <a:pPr lvl="2"/>
            <a:r>
              <a:rPr lang="en-GB" dirty="0"/>
              <a:t>What kinds of questions should we be thinking about now</a:t>
            </a:r>
          </a:p>
          <a:p>
            <a:r>
              <a:rPr lang="en-GB" dirty="0"/>
              <a:t>Signals</a:t>
            </a:r>
          </a:p>
          <a:p>
            <a:pPr lvl="1"/>
            <a:r>
              <a:rPr lang="en-GB" dirty="0" err="1"/>
              <a:t>phatics</a:t>
            </a:r>
            <a:r>
              <a:rPr lang="en-GB" dirty="0"/>
              <a:t> &amp; fillers</a:t>
            </a:r>
          </a:p>
          <a:p>
            <a:pPr lvl="1"/>
            <a:r>
              <a:rPr lang="en-GB" dirty="0"/>
              <a:t>pass (to another speaker)</a:t>
            </a:r>
          </a:p>
          <a:p>
            <a:r>
              <a:rPr lang="en-GB" dirty="0"/>
              <a:t>Silences</a:t>
            </a:r>
          </a:p>
          <a:p>
            <a:pPr lvl="1"/>
            <a:r>
              <a:rPr lang="en-GB" dirty="0"/>
              <a:t>deliberate</a:t>
            </a:r>
          </a:p>
          <a:p>
            <a:pPr lvl="1"/>
            <a:r>
              <a:rPr lang="en-GB" dirty="0"/>
              <a:t>non-deliberate</a:t>
            </a:r>
          </a:p>
          <a:p>
            <a:endParaRPr lang="en-US" dirty="0"/>
          </a:p>
        </p:txBody>
      </p:sp>
      <p:sp>
        <p:nvSpPr>
          <p:cNvPr id="5" name="TextBox 4"/>
          <p:cNvSpPr txBox="1"/>
          <p:nvPr/>
        </p:nvSpPr>
        <p:spPr>
          <a:xfrm>
            <a:off x="612591" y="6488112"/>
            <a:ext cx="1837765" cy="369888"/>
          </a:xfrm>
          <a:prstGeom prst="rect">
            <a:avLst/>
          </a:prstGeom>
          <a:noFill/>
        </p:spPr>
        <p:txBody>
          <a:bodyPr wrap="square">
            <a:spAutoFit/>
          </a:bodyPr>
          <a:lstStyle/>
          <a:p>
            <a:pPr>
              <a:defRPr/>
            </a:pPr>
            <a:r>
              <a:rPr lang="en-US" sz="1800" dirty="0">
                <a:solidFill>
                  <a:srgbClr val="1691D1"/>
                </a:solidFill>
                <a:latin typeface="+mj-lt"/>
                <a:ea typeface="ＭＳ Ｐゴシック" charset="-128"/>
                <a:cs typeface="ＭＳ Ｐゴシック" charset="-128"/>
              </a:rPr>
              <a:t>Dillon (1988)</a:t>
            </a:r>
          </a:p>
        </p:txBody>
      </p:sp>
    </p:spTree>
    <p:extLst>
      <p:ext uri="{BB962C8B-B14F-4D97-AF65-F5344CB8AC3E}">
        <p14:creationId xmlns:p14="http://schemas.microsoft.com/office/powerpoint/2010/main" val="3732763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GB"/>
              <a:t>Eliciting evidence</a:t>
            </a:r>
            <a:endParaRPr lang="en-GB" dirty="0"/>
          </a:p>
        </p:txBody>
      </p:sp>
      <p:sp>
        <p:nvSpPr>
          <p:cNvPr id="942083" name="Rectangle 3"/>
          <p:cNvSpPr>
            <a:spLocks noGrp="1" noChangeArrowheads="1"/>
          </p:cNvSpPr>
          <p:nvPr>
            <p:ph idx="1"/>
          </p:nvPr>
        </p:nvSpPr>
        <p:spPr/>
        <p:txBody>
          <a:bodyPr>
            <a:normAutofit fontScale="92500" lnSpcReduction="20000"/>
          </a:bodyPr>
          <a:lstStyle/>
          <a:p>
            <a:r>
              <a:rPr lang="en-GB" dirty="0"/>
              <a:t>Two good reasons to ask a question</a:t>
            </a:r>
          </a:p>
          <a:p>
            <a:pPr lvl="1"/>
            <a:r>
              <a:rPr lang="en-GB" dirty="0"/>
              <a:t>To cause thinking</a:t>
            </a:r>
          </a:p>
          <a:p>
            <a:pPr lvl="1"/>
            <a:r>
              <a:rPr lang="en-GB" dirty="0"/>
              <a:t>To collect evidence to inform instruction</a:t>
            </a:r>
          </a:p>
          <a:p>
            <a:r>
              <a:rPr lang="en-GB" dirty="0"/>
              <a:t>No hands up (except to ask a question)</a:t>
            </a:r>
          </a:p>
          <a:p>
            <a:pPr lvl="1"/>
            <a:r>
              <a:rPr lang="en-GB" dirty="0"/>
              <a:t>Choose students at random</a:t>
            </a:r>
          </a:p>
          <a:p>
            <a:pPr lvl="1"/>
            <a:r>
              <a:rPr lang="en-GB" dirty="0"/>
              <a:t>No opting out</a:t>
            </a:r>
          </a:p>
          <a:p>
            <a:r>
              <a:rPr lang="en-US" dirty="0"/>
              <a:t>Avoiding questions altogether</a:t>
            </a:r>
            <a:endParaRPr lang="en-GB" altLang="ja-JP" dirty="0"/>
          </a:p>
          <a:p>
            <a:r>
              <a:rPr lang="en-GB" dirty="0"/>
              <a:t>All-student response systems</a:t>
            </a:r>
          </a:p>
          <a:p>
            <a:pPr lvl="1"/>
            <a:r>
              <a:rPr lang="en-GB" dirty="0"/>
              <a:t>Decision-driven data collection</a:t>
            </a:r>
          </a:p>
          <a:p>
            <a:pPr lvl="1"/>
            <a:r>
              <a:rPr lang="en-GB" dirty="0"/>
              <a:t>Finger voting, dry erase boards, exit tickets</a:t>
            </a:r>
          </a:p>
          <a:p>
            <a:r>
              <a:rPr lang="en-GB" dirty="0"/>
              <a:t>Two kinds of questions</a:t>
            </a:r>
          </a:p>
          <a:p>
            <a:pPr lvl="1"/>
            <a:r>
              <a:rPr lang="en-GB" dirty="0"/>
              <a:t>Discussion questions</a:t>
            </a:r>
          </a:p>
          <a:p>
            <a:pPr lvl="1"/>
            <a:r>
              <a:rPr lang="en-GB" dirty="0"/>
              <a:t>Diagnostic questions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31</a:t>
            </a:fld>
            <a:endParaRPr lang="en-US"/>
          </a:p>
        </p:txBody>
      </p:sp>
    </p:spTree>
    <p:extLst>
      <p:ext uri="{BB962C8B-B14F-4D97-AF65-F5344CB8AC3E}">
        <p14:creationId xmlns:p14="http://schemas.microsoft.com/office/powerpoint/2010/main" val="322130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20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420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20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4208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4208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420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Eliciting evidence:</a:t>
            </a:r>
            <a:br>
              <a:rPr lang="en-US" dirty="0"/>
            </a:br>
            <a:r>
              <a:rPr lang="en-US" dirty="0"/>
              <a:t>Kinds of questions</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32</a:t>
            </a:fld>
            <a:endParaRPr lang="en-US" dirty="0"/>
          </a:p>
        </p:txBody>
      </p:sp>
    </p:spTree>
    <p:extLst>
      <p:ext uri="{BB962C8B-B14F-4D97-AF65-F5344CB8AC3E}">
        <p14:creationId xmlns:p14="http://schemas.microsoft.com/office/powerpoint/2010/main" val="349257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Discussion questions: Science</a:t>
            </a:r>
          </a:p>
        </p:txBody>
      </p:sp>
      <p:sp>
        <p:nvSpPr>
          <p:cNvPr id="96258" name="Rectangle 3"/>
          <p:cNvSpPr>
            <a:spLocks noGrp="1" noChangeArrowheads="1"/>
          </p:cNvSpPr>
          <p:nvPr>
            <p:ph idx="1"/>
          </p:nvPr>
        </p:nvSpPr>
        <p:spPr/>
        <p:txBody>
          <a:bodyPr/>
          <a:lstStyle/>
          <a:p>
            <a:pPr marL="6350" indent="-6350" eaLnBrk="1" hangingPunct="1">
              <a:buFont typeface="Wingdings" charset="0"/>
              <a:buNone/>
            </a:pPr>
            <a:r>
              <a:rPr lang="en-US" dirty="0">
                <a:latin typeface="Calibri" charset="0"/>
                <a:ea typeface="ＭＳ Ｐゴシック" charset="0"/>
                <a:cs typeface="ＭＳ Ｐゴシック" charset="0"/>
              </a:rPr>
              <a:t>Ice-cubes are added to a glass of water. What happens to the level of the water as the ice-cubes melt?</a:t>
            </a:r>
          </a:p>
          <a:p>
            <a:pPr marL="363538" lvl="1" indent="-361950" eaLnBrk="1" hangingPunct="1">
              <a:buSzPct val="100000"/>
              <a:buFont typeface="Arial" charset="0"/>
              <a:buAutoNum type="alphaUcPeriod"/>
            </a:pPr>
            <a:r>
              <a:rPr lang="en-US" dirty="0">
                <a:latin typeface="Calibri" charset="0"/>
                <a:ea typeface="ＭＳ Ｐゴシック" charset="0"/>
              </a:rPr>
              <a:t>The level of the water drops</a:t>
            </a:r>
          </a:p>
          <a:p>
            <a:pPr marL="363538" lvl="1" indent="-361950" eaLnBrk="1" hangingPunct="1">
              <a:buSzPct val="100000"/>
              <a:buFont typeface="Arial" charset="0"/>
              <a:buAutoNum type="alphaUcPeriod"/>
            </a:pPr>
            <a:r>
              <a:rPr lang="en-US" dirty="0">
                <a:latin typeface="Calibri" charset="0"/>
                <a:ea typeface="ＭＳ Ｐゴシック" charset="0"/>
              </a:rPr>
              <a:t>The level of the water stays the same</a:t>
            </a:r>
          </a:p>
          <a:p>
            <a:pPr marL="363538" lvl="1" indent="-361950" eaLnBrk="1" hangingPunct="1">
              <a:buSzPct val="100000"/>
              <a:buFont typeface="Arial" charset="0"/>
              <a:buAutoNum type="alphaUcPeriod"/>
            </a:pPr>
            <a:r>
              <a:rPr lang="en-US" dirty="0">
                <a:latin typeface="Calibri" charset="0"/>
                <a:ea typeface="ＭＳ Ｐゴシック" charset="0"/>
              </a:rPr>
              <a:t>The level of the water increases</a:t>
            </a:r>
          </a:p>
          <a:p>
            <a:pPr marL="363538" lvl="1" indent="-361950" eaLnBrk="1" hangingPunct="1">
              <a:buSzPct val="100000"/>
              <a:buFont typeface="Arial" charset="0"/>
              <a:buAutoNum type="alphaUcPeriod"/>
            </a:pPr>
            <a:r>
              <a:rPr lang="en-US" dirty="0">
                <a:latin typeface="Calibri" charset="0"/>
                <a:ea typeface="ＭＳ Ｐゴシック" charset="0"/>
              </a:rPr>
              <a:t>You need more information to be sure</a:t>
            </a:r>
          </a:p>
        </p:txBody>
      </p:sp>
    </p:spTree>
    <p:extLst>
      <p:ext uri="{BB962C8B-B14F-4D97-AF65-F5344CB8AC3E}">
        <p14:creationId xmlns:p14="http://schemas.microsoft.com/office/powerpoint/2010/main" val="20751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Discussion questions: History</a:t>
            </a:r>
          </a:p>
        </p:txBody>
      </p:sp>
      <p:sp>
        <p:nvSpPr>
          <p:cNvPr id="111618" name="Rectangle 3"/>
          <p:cNvSpPr>
            <a:spLocks noGrp="1" noChangeArrowheads="1"/>
          </p:cNvSpPr>
          <p:nvPr>
            <p:ph idx="1"/>
          </p:nvPr>
        </p:nvSpPr>
        <p:spPr/>
        <p:txBody>
          <a:bodyPr/>
          <a:lstStyle/>
          <a:p>
            <a:pPr marL="533400" indent="-533400" eaLnBrk="1" hangingPunct="1">
              <a:buFont typeface="Wingdings" charset="0"/>
              <a:buNone/>
            </a:pPr>
            <a:r>
              <a:rPr lang="en-US" dirty="0">
                <a:latin typeface="Calibri" charset="0"/>
                <a:ea typeface="ＭＳ Ｐゴシック" charset="0"/>
                <a:cs typeface="ＭＳ Ｐゴシック" charset="0"/>
              </a:rPr>
              <a:t>In which year did World War II begin?</a:t>
            </a:r>
          </a:p>
          <a:p>
            <a:pPr marL="538163" lvl="1" indent="-538163" eaLnBrk="1" hangingPunct="1">
              <a:buSzPct val="100000"/>
              <a:buFont typeface="Arial" charset="0"/>
              <a:buAutoNum type="alphaUcPeriod"/>
            </a:pPr>
            <a:r>
              <a:rPr lang="en-US" dirty="0">
                <a:latin typeface="Calibri" charset="0"/>
                <a:ea typeface="ＭＳ Ｐゴシック" charset="0"/>
              </a:rPr>
              <a:t>1919</a:t>
            </a:r>
          </a:p>
          <a:p>
            <a:pPr marL="538163" lvl="1" indent="-538163" eaLnBrk="1" hangingPunct="1">
              <a:buSzPct val="100000"/>
              <a:buFont typeface="Arial" charset="0"/>
              <a:buAutoNum type="alphaUcPeriod"/>
            </a:pPr>
            <a:r>
              <a:rPr lang="en-US" dirty="0">
                <a:latin typeface="Calibri" charset="0"/>
                <a:ea typeface="ＭＳ Ｐゴシック" charset="0"/>
              </a:rPr>
              <a:t>1938</a:t>
            </a:r>
          </a:p>
          <a:p>
            <a:pPr marL="538163" lvl="1" indent="-538163" eaLnBrk="1" hangingPunct="1">
              <a:buSzPct val="100000"/>
              <a:buFont typeface="Arial" charset="0"/>
              <a:buAutoNum type="alphaUcPeriod"/>
            </a:pPr>
            <a:r>
              <a:rPr lang="en-US" dirty="0">
                <a:latin typeface="Calibri" charset="0"/>
                <a:ea typeface="ＭＳ Ｐゴシック" charset="0"/>
              </a:rPr>
              <a:t>1939</a:t>
            </a:r>
          </a:p>
          <a:p>
            <a:pPr marL="538163" lvl="1" indent="-538163" eaLnBrk="1" hangingPunct="1">
              <a:buSzPct val="100000"/>
              <a:buFont typeface="Arial" charset="0"/>
              <a:buAutoNum type="alphaUcPeriod"/>
            </a:pPr>
            <a:r>
              <a:rPr lang="en-US" dirty="0">
                <a:latin typeface="Calibri" charset="0"/>
                <a:ea typeface="ＭＳ Ｐゴシック" charset="0"/>
              </a:rPr>
              <a:t>1940</a:t>
            </a:r>
          </a:p>
          <a:p>
            <a:pPr marL="538163" lvl="1" indent="-538163" eaLnBrk="1" hangingPunct="1">
              <a:buSzPct val="100000"/>
              <a:buFont typeface="Arial" charset="0"/>
              <a:buAutoNum type="alphaUcPeriod"/>
            </a:pPr>
            <a:r>
              <a:rPr lang="en-US" dirty="0">
                <a:latin typeface="Calibri" charset="0"/>
                <a:ea typeface="ＭＳ Ｐゴシック" charset="0"/>
              </a:rPr>
              <a:t>1941</a:t>
            </a:r>
          </a:p>
        </p:txBody>
      </p:sp>
    </p:spTree>
    <p:extLst>
      <p:ext uri="{BB962C8B-B14F-4D97-AF65-F5344CB8AC3E}">
        <p14:creationId xmlns:p14="http://schemas.microsoft.com/office/powerpoint/2010/main" val="1085297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dirty="0"/>
              <a:t>Diagnostic questions: Psychology</a:t>
            </a:r>
          </a:p>
        </p:txBody>
      </p:sp>
      <p:sp>
        <p:nvSpPr>
          <p:cNvPr id="57347" name="Rectangle 5"/>
          <p:cNvSpPr>
            <a:spLocks noGrp="1" noChangeArrowheads="1"/>
          </p:cNvSpPr>
          <p:nvPr>
            <p:ph type="body" idx="1"/>
          </p:nvPr>
        </p:nvSpPr>
        <p:spPr>
          <a:xfrm>
            <a:off x="612649" y="1600200"/>
            <a:ext cx="8328152" cy="4495800"/>
          </a:xfrm>
        </p:spPr>
        <p:txBody>
          <a:bodyPr>
            <a:normAutofit/>
          </a:bodyPr>
          <a:lstStyle/>
          <a:p>
            <a:pPr marL="0" indent="0">
              <a:buNone/>
            </a:pPr>
            <a:r>
              <a:rPr lang="en-US" sz="2800" dirty="0"/>
              <a:t>Which of the following is the most important difference between the theories of Piaget and Vygotsky?</a:t>
            </a:r>
          </a:p>
          <a:p>
            <a:pPr marL="533400" lvl="1" indent="-533400" defTabSz="901700">
              <a:buSzPct val="100000"/>
              <a:buFont typeface="+mj-lt"/>
              <a:buAutoNum type="alphaUcPeriod"/>
            </a:pPr>
            <a:r>
              <a:rPr lang="en-US" dirty="0"/>
              <a:t>Piaget places greater importance on the role of conservation in cognitive development</a:t>
            </a:r>
          </a:p>
          <a:p>
            <a:pPr marL="533400" lvl="1" indent="-533400" defTabSz="901700">
              <a:buSzPct val="100000"/>
              <a:buFont typeface="+mj-lt"/>
              <a:buAutoNum type="alphaUcPeriod"/>
            </a:pPr>
            <a:r>
              <a:rPr lang="en-US" dirty="0"/>
              <a:t>Vygotsky places greater importance on the role of cultural artifacts in cognitive development.</a:t>
            </a:r>
          </a:p>
          <a:p>
            <a:pPr marL="533400" lvl="1" indent="-533400" defTabSz="901700">
              <a:buSzPct val="100000"/>
              <a:buFont typeface="+mj-lt"/>
              <a:buAutoNum type="alphaUcPeriod"/>
            </a:pPr>
            <a:r>
              <a:rPr lang="en-US" dirty="0"/>
              <a:t>Vygotsky did not believe in distinct stages of cognitive development.</a:t>
            </a:r>
          </a:p>
          <a:p>
            <a:pPr marL="533400" lvl="1" indent="-533400" defTabSz="901700">
              <a:buSzPct val="100000"/>
              <a:buFont typeface="+mj-lt"/>
              <a:buAutoNum type="alphaUcPeriod"/>
            </a:pPr>
            <a:r>
              <a:rPr lang="en-US" dirty="0"/>
              <a:t>Piaget was a social constructivist while Vygotsky placed greater emphasis on cultural-historical activity theory</a:t>
            </a:r>
          </a:p>
          <a:p>
            <a:endParaRPr lang="en-US" dirty="0"/>
          </a:p>
        </p:txBody>
      </p:sp>
      <p:sp>
        <p:nvSpPr>
          <p:cNvPr id="2" name="Slide Number Placeholder 1"/>
          <p:cNvSpPr>
            <a:spLocks noGrp="1"/>
          </p:cNvSpPr>
          <p:nvPr>
            <p:ph type="sldNum" sz="quarter" idx="12"/>
          </p:nvPr>
        </p:nvSpPr>
        <p:spPr/>
        <p:txBody>
          <a:bodyPr>
            <a:normAutofit fontScale="92500" lnSpcReduction="20000"/>
          </a:bodyPr>
          <a:lstStyle/>
          <a:p>
            <a:fld id="{9C0F6FC3-3F0F-484D-B7AD-35414CAF3DD6}" type="slidenum">
              <a:rPr lang="en-US" smtClean="0"/>
              <a:t>35</a:t>
            </a:fld>
            <a:endParaRPr lang="en-US"/>
          </a:p>
        </p:txBody>
      </p:sp>
    </p:spTree>
    <p:extLst>
      <p:ext uri="{BB962C8B-B14F-4D97-AF65-F5344CB8AC3E}">
        <p14:creationId xmlns:p14="http://schemas.microsoft.com/office/powerpoint/2010/main" val="3331641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Developing good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Start by identifying a “hinge-point” in a lesson plan—a point where you need to collect evidence from students in order to decide what to do next</a:t>
            </a:r>
          </a:p>
          <a:p>
            <a:pPr marL="514350" indent="-514350">
              <a:buFont typeface="+mj-lt"/>
              <a:buAutoNum type="arabicPeriod"/>
            </a:pPr>
            <a:r>
              <a:rPr lang="en-US" dirty="0"/>
              <a:t>Identify any relevant misconceptions</a:t>
            </a:r>
          </a:p>
          <a:p>
            <a:pPr marL="914400" lvl="1" indent="-457200">
              <a:buFont typeface="+mj-lt"/>
              <a:buAutoNum type="alphaLcPeriod"/>
            </a:pPr>
            <a:r>
              <a:rPr lang="en-US" dirty="0"/>
              <a:t>by discussion with colleagues</a:t>
            </a:r>
          </a:p>
          <a:p>
            <a:pPr marL="914400" lvl="1" indent="-457200">
              <a:buFont typeface="+mj-lt"/>
              <a:buAutoNum type="alphaLcPeriod"/>
            </a:pPr>
            <a:r>
              <a:rPr lang="en-US" dirty="0"/>
              <a:t>by asking the question as an “exit-pass”</a:t>
            </a:r>
          </a:p>
          <a:p>
            <a:pPr marL="514350" indent="-514350">
              <a:buFont typeface="+mj-lt"/>
              <a:buAutoNum type="arabicPeriod"/>
            </a:pPr>
            <a:r>
              <a:rPr lang="en-US" dirty="0"/>
              <a:t>Develop the question</a:t>
            </a:r>
          </a:p>
          <a:p>
            <a:pPr marL="514350" indent="-514350">
              <a:buFont typeface="+mj-lt"/>
              <a:buAutoNum type="arabicPeriod"/>
            </a:pPr>
            <a:r>
              <a:rPr lang="en-US" dirty="0"/>
              <a:t>Ask colleagues to look for possible false-positives</a:t>
            </a:r>
          </a:p>
          <a:p>
            <a:pPr marL="514350" indent="-514350">
              <a:buFont typeface="+mj-lt"/>
              <a:buAutoNum type="arabicPeriod"/>
            </a:pPr>
            <a:r>
              <a:rPr lang="en-US" dirty="0"/>
              <a:t>Trial the question with students, asking them to explain their choices</a:t>
            </a:r>
          </a:p>
          <a:p>
            <a:endParaRPr lang="en-US" dirty="0"/>
          </a:p>
        </p:txBody>
      </p:sp>
      <p:sp>
        <p:nvSpPr>
          <p:cNvPr id="5" name="Slide Number Placeholder 4"/>
          <p:cNvSpPr>
            <a:spLocks noGrp="1"/>
          </p:cNvSpPr>
          <p:nvPr>
            <p:ph type="sldNum" sz="quarter" idx="12"/>
          </p:nvPr>
        </p:nvSpPr>
        <p:spPr/>
        <p:txBody>
          <a:bodyPr>
            <a:normAutofit fontScale="92500" lnSpcReduction="20000"/>
          </a:bodyPr>
          <a:lstStyle/>
          <a:p>
            <a:fld id="{9C0F6FC3-3F0F-484D-B7AD-35414CAF3DD6}" type="slidenum">
              <a:rPr lang="en-US" smtClean="0"/>
              <a:pPr/>
              <a:t>36</a:t>
            </a:fld>
            <a:endParaRPr lang="en-US"/>
          </a:p>
        </p:txBody>
      </p:sp>
    </p:spTree>
    <p:extLst>
      <p:ext uri="{BB962C8B-B14F-4D97-AF65-F5344CB8AC3E}">
        <p14:creationId xmlns:p14="http://schemas.microsoft.com/office/powerpoint/2010/main" val="4190684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Line 3"/>
          <p:cNvSpPr>
            <a:spLocks noChangeShapeType="1"/>
          </p:cNvSpPr>
          <p:nvPr/>
        </p:nvSpPr>
        <p:spPr bwMode="auto">
          <a:xfrm>
            <a:off x="-93662" y="3526135"/>
            <a:ext cx="42719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latin typeface="+mj-lt"/>
            </a:endParaRPr>
          </a:p>
        </p:txBody>
      </p:sp>
      <p:sp>
        <p:nvSpPr>
          <p:cNvPr id="1047556" name="Text Box 4"/>
          <p:cNvSpPr txBox="1">
            <a:spLocks noChangeArrowheads="1"/>
          </p:cNvSpPr>
          <p:nvPr/>
        </p:nvSpPr>
        <p:spPr bwMode="auto">
          <a:xfrm>
            <a:off x="363538" y="2735470"/>
            <a:ext cx="152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dirty="0">
                <a:latin typeface="+mj-lt"/>
              </a:rPr>
              <a:t>Correct</a:t>
            </a:r>
          </a:p>
        </p:txBody>
      </p:sp>
      <p:sp>
        <p:nvSpPr>
          <p:cNvPr id="1047557" name="Text Box 5"/>
          <p:cNvSpPr txBox="1">
            <a:spLocks noChangeArrowheads="1"/>
          </p:cNvSpPr>
          <p:nvPr/>
        </p:nvSpPr>
        <p:spPr bwMode="auto">
          <a:xfrm>
            <a:off x="363538" y="3716635"/>
            <a:ext cx="1905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dirty="0">
                <a:latin typeface="+mj-lt"/>
              </a:rPr>
              <a:t>Incorrect</a:t>
            </a:r>
          </a:p>
        </p:txBody>
      </p:sp>
      <p:sp>
        <p:nvSpPr>
          <p:cNvPr id="2" name="Oval 1"/>
          <p:cNvSpPr/>
          <p:nvPr/>
        </p:nvSpPr>
        <p:spPr>
          <a:xfrm>
            <a:off x="2032000" y="1619250"/>
            <a:ext cx="2057400" cy="4635500"/>
          </a:xfrm>
          <a:prstGeom prst="ellipse">
            <a:avLst/>
          </a:prstGeom>
          <a:gradFill>
            <a:gsLst>
              <a:gs pos="99000">
                <a:srgbClr val="1691D0">
                  <a:alpha val="24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97600" y="1619250"/>
            <a:ext cx="2057400" cy="4635500"/>
          </a:xfrm>
          <a:prstGeom prst="ellipse">
            <a:avLst/>
          </a:prstGeom>
          <a:gradFill>
            <a:gsLst>
              <a:gs pos="99000">
                <a:srgbClr val="1691D0">
                  <a:alpha val="24000"/>
                </a:srgb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032000" y="1157585"/>
            <a:ext cx="2034632" cy="461665"/>
          </a:xfrm>
          <a:prstGeom prst="rect">
            <a:avLst/>
          </a:prstGeom>
          <a:noFill/>
        </p:spPr>
        <p:txBody>
          <a:bodyPr wrap="none" rtlCol="0">
            <a:spAutoFit/>
          </a:bodyPr>
          <a:lstStyle/>
          <a:p>
            <a:r>
              <a:rPr lang="en-US" sz="2400" dirty="0"/>
              <a:t>Cognitive rules</a:t>
            </a:r>
          </a:p>
        </p:txBody>
      </p:sp>
      <p:sp>
        <p:nvSpPr>
          <p:cNvPr id="9" name="TextBox 8"/>
          <p:cNvSpPr txBox="1"/>
          <p:nvPr/>
        </p:nvSpPr>
        <p:spPr>
          <a:xfrm>
            <a:off x="6473856" y="1157585"/>
            <a:ext cx="1504889" cy="461665"/>
          </a:xfrm>
          <a:prstGeom prst="rect">
            <a:avLst/>
          </a:prstGeom>
          <a:noFill/>
        </p:spPr>
        <p:txBody>
          <a:bodyPr wrap="none" rtlCol="0">
            <a:spAutoFit/>
          </a:bodyPr>
          <a:lstStyle/>
          <a:p>
            <a:r>
              <a:rPr lang="en-US" sz="2400" dirty="0"/>
              <a:t>Responses</a:t>
            </a:r>
          </a:p>
        </p:txBody>
      </p:sp>
      <p:sp>
        <p:nvSpPr>
          <p:cNvPr id="4" name="Oval 3"/>
          <p:cNvSpPr/>
          <p:nvPr/>
        </p:nvSpPr>
        <p:spPr>
          <a:xfrm>
            <a:off x="2959100" y="19449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959100" y="31133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959100" y="36975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959100" y="42817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59100" y="48659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959100" y="54501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959100" y="2529185"/>
            <a:ext cx="203200" cy="165100"/>
          </a:xfrm>
          <a:prstGeom prst="ellipse">
            <a:avLst/>
          </a:prstGeom>
          <a:gradFill>
            <a:gsLst>
              <a:gs pos="99000">
                <a:srgbClr val="1691D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67550" y="2039203"/>
            <a:ext cx="317500" cy="369332"/>
          </a:xfrm>
          <a:prstGeom prst="rect">
            <a:avLst/>
          </a:prstGeom>
          <a:noFill/>
        </p:spPr>
        <p:txBody>
          <a:bodyPr wrap="square" rtlCol="0">
            <a:spAutoFit/>
          </a:bodyPr>
          <a:lstStyle/>
          <a:p>
            <a:r>
              <a:rPr lang="en-US" dirty="0"/>
              <a:t>A</a:t>
            </a:r>
          </a:p>
        </p:txBody>
      </p:sp>
      <p:sp>
        <p:nvSpPr>
          <p:cNvPr id="18" name="TextBox 17"/>
          <p:cNvSpPr txBox="1"/>
          <p:nvPr/>
        </p:nvSpPr>
        <p:spPr>
          <a:xfrm>
            <a:off x="7067550" y="2966303"/>
            <a:ext cx="317500" cy="369332"/>
          </a:xfrm>
          <a:prstGeom prst="rect">
            <a:avLst/>
          </a:prstGeom>
          <a:noFill/>
        </p:spPr>
        <p:txBody>
          <a:bodyPr wrap="square" rtlCol="0">
            <a:spAutoFit/>
          </a:bodyPr>
          <a:lstStyle/>
          <a:p>
            <a:r>
              <a:rPr lang="en-US" dirty="0"/>
              <a:t>B</a:t>
            </a:r>
          </a:p>
        </p:txBody>
      </p:sp>
      <p:sp>
        <p:nvSpPr>
          <p:cNvPr id="19" name="TextBox 18"/>
          <p:cNvSpPr txBox="1"/>
          <p:nvPr/>
        </p:nvSpPr>
        <p:spPr>
          <a:xfrm>
            <a:off x="7067550" y="3893403"/>
            <a:ext cx="317500" cy="369332"/>
          </a:xfrm>
          <a:prstGeom prst="rect">
            <a:avLst/>
          </a:prstGeom>
          <a:noFill/>
        </p:spPr>
        <p:txBody>
          <a:bodyPr wrap="square" rtlCol="0">
            <a:spAutoFit/>
          </a:bodyPr>
          <a:lstStyle/>
          <a:p>
            <a:r>
              <a:rPr lang="en-US" dirty="0"/>
              <a:t>C</a:t>
            </a:r>
          </a:p>
        </p:txBody>
      </p:sp>
      <p:sp>
        <p:nvSpPr>
          <p:cNvPr id="20" name="TextBox 19"/>
          <p:cNvSpPr txBox="1"/>
          <p:nvPr/>
        </p:nvSpPr>
        <p:spPr>
          <a:xfrm>
            <a:off x="7067550" y="4820503"/>
            <a:ext cx="317500" cy="369332"/>
          </a:xfrm>
          <a:prstGeom prst="rect">
            <a:avLst/>
          </a:prstGeom>
          <a:noFill/>
        </p:spPr>
        <p:txBody>
          <a:bodyPr wrap="square" rtlCol="0">
            <a:spAutoFit/>
          </a:bodyPr>
          <a:lstStyle/>
          <a:p>
            <a:r>
              <a:rPr lang="en-US" dirty="0"/>
              <a:t>D</a:t>
            </a:r>
          </a:p>
        </p:txBody>
      </p:sp>
      <p:sp>
        <p:nvSpPr>
          <p:cNvPr id="21" name="TextBox 20"/>
          <p:cNvSpPr txBox="1"/>
          <p:nvPr/>
        </p:nvSpPr>
        <p:spPr>
          <a:xfrm>
            <a:off x="7067550" y="5747603"/>
            <a:ext cx="317500" cy="369332"/>
          </a:xfrm>
          <a:prstGeom prst="rect">
            <a:avLst/>
          </a:prstGeom>
          <a:noFill/>
        </p:spPr>
        <p:txBody>
          <a:bodyPr wrap="square" rtlCol="0">
            <a:spAutoFit/>
          </a:bodyPr>
          <a:lstStyle/>
          <a:p>
            <a:r>
              <a:rPr lang="en-US" dirty="0"/>
              <a:t>E</a:t>
            </a:r>
          </a:p>
        </p:txBody>
      </p:sp>
      <p:cxnSp>
        <p:nvCxnSpPr>
          <p:cNvPr id="8" name="Straight Arrow Connector 7"/>
          <p:cNvCxnSpPr>
            <a:stCxn id="4" idx="5"/>
            <a:endCxn id="19" idx="1"/>
          </p:cNvCxnSpPr>
          <p:nvPr/>
        </p:nvCxnSpPr>
        <p:spPr>
          <a:xfrm>
            <a:off x="3132542" y="2085907"/>
            <a:ext cx="3935008" cy="1992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1" idx="6"/>
            <a:endCxn id="19" idx="1"/>
          </p:cNvCxnSpPr>
          <p:nvPr/>
        </p:nvCxnSpPr>
        <p:spPr>
          <a:xfrm>
            <a:off x="3162300" y="3195935"/>
            <a:ext cx="3905250" cy="882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6" idx="6"/>
            <a:endCxn id="5" idx="1"/>
          </p:cNvCxnSpPr>
          <p:nvPr/>
        </p:nvCxnSpPr>
        <p:spPr>
          <a:xfrm flipV="1">
            <a:off x="3162300" y="2223869"/>
            <a:ext cx="3905250" cy="387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8" idx="1"/>
          </p:cNvCxnSpPr>
          <p:nvPr/>
        </p:nvCxnSpPr>
        <p:spPr>
          <a:xfrm flipV="1">
            <a:off x="3162300" y="3150969"/>
            <a:ext cx="3905250" cy="629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6"/>
            <a:endCxn id="20" idx="1"/>
          </p:cNvCxnSpPr>
          <p:nvPr/>
        </p:nvCxnSpPr>
        <p:spPr>
          <a:xfrm>
            <a:off x="3162300" y="4948535"/>
            <a:ext cx="3905250" cy="56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3" idx="6"/>
          </p:cNvCxnSpPr>
          <p:nvPr/>
        </p:nvCxnSpPr>
        <p:spPr>
          <a:xfrm>
            <a:off x="3162300" y="4364335"/>
            <a:ext cx="3905250" cy="640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5" idx="6"/>
            <a:endCxn id="21" idx="1"/>
          </p:cNvCxnSpPr>
          <p:nvPr/>
        </p:nvCxnSpPr>
        <p:spPr>
          <a:xfrm>
            <a:off x="3162300" y="5532735"/>
            <a:ext cx="3905250" cy="399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Slide Number Placeholder 41"/>
          <p:cNvSpPr>
            <a:spLocks noGrp="1"/>
          </p:cNvSpPr>
          <p:nvPr>
            <p:ph type="sldNum" sz="quarter" idx="4294967295"/>
          </p:nvPr>
        </p:nvSpPr>
        <p:spPr>
          <a:xfrm>
            <a:off x="0" y="6248400"/>
            <a:ext cx="533400" cy="381000"/>
          </a:xfrm>
          <a:prstGeom prst="rect">
            <a:avLst/>
          </a:prstGeom>
        </p:spPr>
        <p:txBody>
          <a:bodyPr>
            <a:normAutofit/>
          </a:bodyPr>
          <a:lstStyle/>
          <a:p>
            <a:fld id="{9C0F6FC3-3F0F-484D-B7AD-35414CAF3DD6}" type="slidenum">
              <a:rPr lang="en-US" smtClean="0"/>
              <a:t>37</a:t>
            </a:fld>
            <a:endParaRPr lang="en-US"/>
          </a:p>
        </p:txBody>
      </p:sp>
    </p:spTree>
    <p:extLst>
      <p:ext uri="{BB962C8B-B14F-4D97-AF65-F5344CB8AC3E}">
        <p14:creationId xmlns:p14="http://schemas.microsoft.com/office/powerpoint/2010/main" val="23366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makes a good hinge question?</a:t>
            </a:r>
          </a:p>
        </p:txBody>
      </p:sp>
      <p:sp>
        <p:nvSpPr>
          <p:cNvPr id="5" name="Slide Number Placeholder 4"/>
          <p:cNvSpPr>
            <a:spLocks noGrp="1"/>
          </p:cNvSpPr>
          <p:nvPr>
            <p:ph type="sldNum" sz="quarter" idx="12"/>
          </p:nvPr>
        </p:nvSpPr>
        <p:spPr/>
        <p:txBody>
          <a:bodyPr>
            <a:normAutofit fontScale="92500" lnSpcReduction="20000"/>
          </a:bodyPr>
          <a:lstStyle/>
          <a:p>
            <a:pPr>
              <a:defRPr/>
            </a:pPr>
            <a:fld id="{27179BD9-65CB-694A-A2D4-7B548DC60A53}" type="slidenum">
              <a:rPr lang="en-GB" smtClean="0"/>
              <a:pPr>
                <a:defRPr/>
              </a:pPr>
              <a:t>38</a:t>
            </a:fld>
            <a:endParaRPr lang="en-GB" dirty="0"/>
          </a:p>
        </p:txBody>
      </p:sp>
      <p:sp>
        <p:nvSpPr>
          <p:cNvPr id="9" name="Content Placeholder 8"/>
          <p:cNvSpPr>
            <a:spLocks noGrp="1"/>
          </p:cNvSpPr>
          <p:nvPr>
            <p:ph sz="quarter" idx="1"/>
          </p:nvPr>
        </p:nvSpPr>
        <p:spPr/>
        <p:txBody>
          <a:bodyPr/>
          <a:lstStyle/>
          <a:p>
            <a:pPr marL="0" indent="0">
              <a:buNone/>
            </a:pPr>
            <a:r>
              <a:rPr lang="en-US" dirty="0"/>
              <a:t>Essential:</a:t>
            </a:r>
          </a:p>
          <a:p>
            <a:pPr marL="880110" lvl="1" indent="-514350">
              <a:buSzPct val="100000"/>
              <a:buFont typeface="+mj-lt"/>
              <a:buAutoNum type="arabicPeriod"/>
            </a:pPr>
            <a:r>
              <a:rPr lang="en-US" dirty="0"/>
              <a:t>In no case do incorrect and correct cognitive rules lead to the same response</a:t>
            </a:r>
          </a:p>
          <a:p>
            <a:pPr marL="0" indent="0">
              <a:buSzPct val="100000"/>
              <a:buNone/>
            </a:pPr>
            <a:r>
              <a:rPr lang="en-US" dirty="0"/>
              <a:t>Desirable (in order of priority):</a:t>
            </a:r>
          </a:p>
          <a:p>
            <a:pPr marL="880110" lvl="1" indent="-514350">
              <a:buSzPct val="100000"/>
              <a:buFont typeface="+mj-lt"/>
              <a:buAutoNum type="arabicPeriod"/>
            </a:pPr>
            <a:r>
              <a:rPr lang="en-US" dirty="0"/>
              <a:t>Different incorrect cognitive rules lead to different responses</a:t>
            </a:r>
          </a:p>
          <a:p>
            <a:pPr marL="880110" lvl="1" indent="-514350">
              <a:buSzPct val="100000"/>
              <a:buFont typeface="+mj-lt"/>
              <a:buAutoNum type="arabicPeriod"/>
            </a:pPr>
            <a:r>
              <a:rPr lang="en-US" dirty="0"/>
              <a:t>Different correct cognitive rules lead to different responses</a:t>
            </a:r>
          </a:p>
          <a:p>
            <a:pPr marL="480060" indent="-514350">
              <a:buSzPct val="100000"/>
            </a:pPr>
            <a:r>
              <a:rPr lang="en-US" dirty="0"/>
              <a:t>Two approaches to question writing</a:t>
            </a:r>
          </a:p>
          <a:p>
            <a:pPr marL="880110" lvl="1" indent="-514350">
              <a:buSzPct val="100000"/>
            </a:pPr>
            <a:r>
              <a:rPr lang="en-US" dirty="0"/>
              <a:t>Distractor-driven multiple-choice questions</a:t>
            </a:r>
          </a:p>
          <a:p>
            <a:pPr marL="880110" lvl="1" indent="-514350">
              <a:buSzPct val="100000"/>
            </a:pPr>
            <a:r>
              <a:rPr lang="en-US" dirty="0"/>
              <a:t>Multiple correct solutions</a:t>
            </a:r>
          </a:p>
        </p:txBody>
      </p:sp>
    </p:spTree>
    <p:extLst>
      <p:ext uri="{BB962C8B-B14F-4D97-AF65-F5344CB8AC3E}">
        <p14:creationId xmlns:p14="http://schemas.microsoft.com/office/powerpoint/2010/main" val="3260239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correct responses</a:t>
            </a:r>
          </a:p>
        </p:txBody>
      </p:sp>
      <p:sp>
        <p:nvSpPr>
          <p:cNvPr id="5" name="Content Placeholder 4"/>
          <p:cNvSpPr>
            <a:spLocks noGrp="1"/>
          </p:cNvSpPr>
          <p:nvPr>
            <p:ph idx="1"/>
          </p:nvPr>
        </p:nvSpPr>
        <p:spPr>
          <a:xfrm>
            <a:off x="704850" y="3953945"/>
            <a:ext cx="7994650" cy="2675455"/>
          </a:xfrm>
        </p:spPr>
        <p:txBody>
          <a:bodyPr/>
          <a:lstStyle/>
          <a:p>
            <a:pPr marL="0" indent="0">
              <a:buNone/>
            </a:pPr>
            <a:r>
              <a:rPr lang="en-US" dirty="0"/>
              <a:t>What is the area of the semi-circle?</a:t>
            </a:r>
            <a:br>
              <a:rPr lang="en-US" dirty="0"/>
            </a:br>
            <a:endParaRPr lang="en-US" sz="1600" dirty="0"/>
          </a:p>
          <a:p>
            <a:pPr marL="0" indent="0">
              <a:buNone/>
              <a:tabLst>
                <a:tab pos="1435100" algn="l"/>
                <a:tab pos="3314700" algn="l"/>
                <a:tab pos="4483100" algn="l"/>
                <a:tab pos="6362700" algn="l"/>
              </a:tabLst>
            </a:pPr>
            <a:r>
              <a:rPr lang="en-US" dirty="0">
                <a:solidFill>
                  <a:srgbClr val="1691D0"/>
                </a:solidFill>
              </a:rPr>
              <a:t>A.	B.	C.	D.	E.</a:t>
            </a:r>
          </a:p>
        </p:txBody>
      </p:sp>
      <p:sp>
        <p:nvSpPr>
          <p:cNvPr id="7" name="Chord 6"/>
          <p:cNvSpPr/>
          <p:nvPr/>
        </p:nvSpPr>
        <p:spPr>
          <a:xfrm rot="5400000">
            <a:off x="3003549" y="1828800"/>
            <a:ext cx="2908300" cy="2717800"/>
          </a:xfrm>
          <a:prstGeom prst="chord">
            <a:avLst>
              <a:gd name="adj1" fmla="val 5427673"/>
              <a:gd name="adj2" fmla="val 16200000"/>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098799" y="3302000"/>
            <a:ext cx="2717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87800" y="3348076"/>
            <a:ext cx="1043835" cy="461665"/>
          </a:xfrm>
          <a:prstGeom prst="rect">
            <a:avLst/>
          </a:prstGeom>
          <a:noFill/>
        </p:spPr>
        <p:txBody>
          <a:bodyPr wrap="square" rtlCol="0">
            <a:spAutoFit/>
          </a:bodyPr>
          <a:lstStyle/>
          <a:p>
            <a:r>
              <a:rPr lang="en-US" dirty="0">
                <a:latin typeface="Calibri"/>
                <a:cs typeface="Calibri"/>
              </a:rPr>
              <a:t>20 cm</a:t>
            </a:r>
          </a:p>
        </p:txBody>
      </p:sp>
      <p:graphicFrame>
        <p:nvGraphicFramePr>
          <p:cNvPr id="2" name="Object 1"/>
          <p:cNvGraphicFramePr>
            <a:graphicFrameLocks noChangeAspect="1"/>
          </p:cNvGraphicFramePr>
          <p:nvPr>
            <p:extLst>
              <p:ext uri="{D42A27DB-BD31-4B8C-83A1-F6EECF244321}">
                <p14:modId xmlns:p14="http://schemas.microsoft.com/office/powerpoint/2010/main" val="1678433679"/>
              </p:ext>
            </p:extLst>
          </p:nvPr>
        </p:nvGraphicFramePr>
        <p:xfrm>
          <a:off x="4502150" y="3689350"/>
          <a:ext cx="114300" cy="165100"/>
        </p:xfrm>
        <a:graphic>
          <a:graphicData uri="http://schemas.openxmlformats.org/presentationml/2006/ole">
            <mc:AlternateContent xmlns:mc="http://schemas.openxmlformats.org/markup-compatibility/2006">
              <mc:Choice xmlns:v="urn:schemas-microsoft-com:vml" Requires="v">
                <p:oleObj spid="_x0000_s1074"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02150" y="3689350"/>
                        <a:ext cx="114300" cy="165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4244573"/>
              </p:ext>
            </p:extLst>
          </p:nvPr>
        </p:nvGraphicFramePr>
        <p:xfrm>
          <a:off x="1098549" y="4655494"/>
          <a:ext cx="927099" cy="798335"/>
        </p:xfrm>
        <a:graphic>
          <a:graphicData uri="http://schemas.openxmlformats.org/presentationml/2006/ole">
            <mc:AlternateContent xmlns:mc="http://schemas.openxmlformats.org/markup-compatibility/2006">
              <mc:Choice xmlns:v="urn:schemas-microsoft-com:vml" Requires="v">
                <p:oleObj spid="_x0000_s1075" name="Equation" r:id="rId5" imgW="457200" imgH="393700" progId="Equation.3">
                  <p:embed/>
                </p:oleObj>
              </mc:Choice>
              <mc:Fallback>
                <p:oleObj name="Equation" r:id="rId5" imgW="457200" imgH="393700" progId="Equation.3">
                  <p:embed/>
                  <p:pic>
                    <p:nvPicPr>
                      <p:cNvPr id="0" name=""/>
                      <p:cNvPicPr/>
                      <p:nvPr/>
                    </p:nvPicPr>
                    <p:blipFill>
                      <a:blip r:embed="rId6"/>
                      <a:stretch>
                        <a:fillRect/>
                      </a:stretch>
                    </p:blipFill>
                    <p:spPr>
                      <a:xfrm>
                        <a:off x="1098549" y="4655494"/>
                        <a:ext cx="927099" cy="79833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19327526"/>
              </p:ext>
            </p:extLst>
          </p:nvPr>
        </p:nvGraphicFramePr>
        <p:xfrm>
          <a:off x="2494139" y="4661843"/>
          <a:ext cx="1493661" cy="798336"/>
        </p:xfrm>
        <a:graphic>
          <a:graphicData uri="http://schemas.openxmlformats.org/presentationml/2006/ole">
            <mc:AlternateContent xmlns:mc="http://schemas.openxmlformats.org/markup-compatibility/2006">
              <mc:Choice xmlns:v="urn:schemas-microsoft-com:vml" Requires="v">
                <p:oleObj spid="_x0000_s1076" name="Equation" r:id="rId7" imgW="736600" imgH="393700" progId="Equation.3">
                  <p:embed/>
                </p:oleObj>
              </mc:Choice>
              <mc:Fallback>
                <p:oleObj name="Equation" r:id="rId7" imgW="736600" imgH="393700" progId="Equation.3">
                  <p:embed/>
                  <p:pic>
                    <p:nvPicPr>
                      <p:cNvPr id="0" name=""/>
                      <p:cNvPicPr/>
                      <p:nvPr/>
                    </p:nvPicPr>
                    <p:blipFill>
                      <a:blip r:embed="rId8"/>
                      <a:stretch>
                        <a:fillRect/>
                      </a:stretch>
                    </p:blipFill>
                    <p:spPr>
                      <a:xfrm>
                        <a:off x="2494139" y="4661843"/>
                        <a:ext cx="1493661" cy="79833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6667892"/>
              </p:ext>
            </p:extLst>
          </p:nvPr>
        </p:nvGraphicFramePr>
        <p:xfrm>
          <a:off x="5581650" y="4662786"/>
          <a:ext cx="1365250" cy="769504"/>
        </p:xfrm>
        <a:graphic>
          <a:graphicData uri="http://schemas.openxmlformats.org/presentationml/2006/ole">
            <mc:AlternateContent xmlns:mc="http://schemas.openxmlformats.org/markup-compatibility/2006">
              <mc:Choice xmlns:v="urn:schemas-microsoft-com:vml" Requires="v">
                <p:oleObj spid="_x0000_s1077" name="Equation" r:id="rId9" imgW="698500" imgH="393700" progId="Equation.3">
                  <p:embed/>
                </p:oleObj>
              </mc:Choice>
              <mc:Fallback>
                <p:oleObj name="Equation" r:id="rId9" imgW="698500" imgH="393700" progId="Equation.3">
                  <p:embed/>
                  <p:pic>
                    <p:nvPicPr>
                      <p:cNvPr id="0" name=""/>
                      <p:cNvPicPr/>
                      <p:nvPr/>
                    </p:nvPicPr>
                    <p:blipFill>
                      <a:blip r:embed="rId10"/>
                      <a:stretch>
                        <a:fillRect/>
                      </a:stretch>
                    </p:blipFill>
                    <p:spPr>
                      <a:xfrm>
                        <a:off x="5581650" y="4662786"/>
                        <a:ext cx="1365250" cy="76950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21698850"/>
              </p:ext>
            </p:extLst>
          </p:nvPr>
        </p:nvGraphicFramePr>
        <p:xfrm>
          <a:off x="7445672" y="4547313"/>
          <a:ext cx="1196678" cy="1001870"/>
        </p:xfrm>
        <a:graphic>
          <a:graphicData uri="http://schemas.openxmlformats.org/presentationml/2006/ole">
            <mc:AlternateContent xmlns:mc="http://schemas.openxmlformats.org/markup-compatibility/2006">
              <mc:Choice xmlns:v="urn:schemas-microsoft-com:vml" Requires="v">
                <p:oleObj spid="_x0000_s1078" name="Equation" r:id="rId11" imgW="546100" imgH="457200" progId="Equation.3">
                  <p:embed/>
                </p:oleObj>
              </mc:Choice>
              <mc:Fallback>
                <p:oleObj name="Equation" r:id="rId11" imgW="546100" imgH="457200" progId="Equation.3">
                  <p:embed/>
                  <p:pic>
                    <p:nvPicPr>
                      <p:cNvPr id="0" name=""/>
                      <p:cNvPicPr/>
                      <p:nvPr/>
                    </p:nvPicPr>
                    <p:blipFill>
                      <a:blip r:embed="rId12"/>
                      <a:stretch>
                        <a:fillRect/>
                      </a:stretch>
                    </p:blipFill>
                    <p:spPr>
                      <a:xfrm>
                        <a:off x="7445672" y="4547313"/>
                        <a:ext cx="1196678" cy="100187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76897340"/>
              </p:ext>
            </p:extLst>
          </p:nvPr>
        </p:nvGraphicFramePr>
        <p:xfrm>
          <a:off x="4461243" y="4762500"/>
          <a:ext cx="696686" cy="406400"/>
        </p:xfrm>
        <a:graphic>
          <a:graphicData uri="http://schemas.openxmlformats.org/presentationml/2006/ole">
            <mc:AlternateContent xmlns:mc="http://schemas.openxmlformats.org/markup-compatibility/2006">
              <mc:Choice xmlns:v="urn:schemas-microsoft-com:vml" Requires="v">
                <p:oleObj spid="_x0000_s1079" name="Equation" r:id="rId13" imgW="304800" imgH="177800" progId="Equation.3">
                  <p:embed/>
                </p:oleObj>
              </mc:Choice>
              <mc:Fallback>
                <p:oleObj name="Equation" r:id="rId13" imgW="304800" imgH="177800" progId="Equation.3">
                  <p:embed/>
                  <p:pic>
                    <p:nvPicPr>
                      <p:cNvPr id="0" name=""/>
                      <p:cNvPicPr/>
                      <p:nvPr/>
                    </p:nvPicPr>
                    <p:blipFill>
                      <a:blip r:embed="rId14"/>
                      <a:stretch>
                        <a:fillRect/>
                      </a:stretch>
                    </p:blipFill>
                    <p:spPr>
                      <a:xfrm>
                        <a:off x="4461243" y="4762500"/>
                        <a:ext cx="696686" cy="406400"/>
                      </a:xfrm>
                      <a:prstGeom prst="rect">
                        <a:avLst/>
                      </a:prstGeom>
                    </p:spPr>
                  </p:pic>
                </p:oleObj>
              </mc:Fallback>
            </mc:AlternateContent>
          </a:graphicData>
        </a:graphic>
      </p:graphicFrame>
      <p:sp>
        <p:nvSpPr>
          <p:cNvPr id="14" name="Slide Number Placeholder 13"/>
          <p:cNvSpPr>
            <a:spLocks noGrp="1"/>
          </p:cNvSpPr>
          <p:nvPr>
            <p:ph type="sldNum" sz="quarter" idx="12"/>
          </p:nvPr>
        </p:nvSpPr>
        <p:spPr/>
        <p:txBody>
          <a:bodyPr>
            <a:normAutofit fontScale="92500" lnSpcReduction="20000"/>
          </a:bodyPr>
          <a:lstStyle/>
          <a:p>
            <a:fld id="{9C0F6FC3-3F0F-484D-B7AD-35414CAF3DD6}" type="slidenum">
              <a:rPr lang="en-US" smtClean="0"/>
              <a:t>39</a:t>
            </a:fld>
            <a:endParaRPr lang="en-US"/>
          </a:p>
        </p:txBody>
      </p:sp>
    </p:spTree>
    <p:extLst>
      <p:ext uri="{BB962C8B-B14F-4D97-AF65-F5344CB8AC3E}">
        <p14:creationId xmlns:p14="http://schemas.microsoft.com/office/powerpoint/2010/main" val="282301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learning? </a:t>
            </a:r>
          </a:p>
        </p:txBody>
      </p:sp>
      <p:sp>
        <p:nvSpPr>
          <p:cNvPr id="3" name="Content Placeholder 2"/>
          <p:cNvSpPr>
            <a:spLocks noGrp="1"/>
          </p:cNvSpPr>
          <p:nvPr>
            <p:ph sz="quarter" idx="1"/>
          </p:nvPr>
        </p:nvSpPr>
        <p:spPr/>
        <p:txBody>
          <a:bodyPr/>
          <a:lstStyle/>
          <a:p>
            <a:r>
              <a:rPr lang="en-US" dirty="0"/>
              <a:t>Learning is “a change in long-term memory”</a:t>
            </a:r>
            <a:br>
              <a:rPr lang="en-US" dirty="0"/>
            </a:br>
            <a:r>
              <a:rPr lang="en-US" dirty="0"/>
              <a:t>(</a:t>
            </a:r>
            <a:r>
              <a:rPr lang="en-US" dirty="0" err="1"/>
              <a:t>Kirschner</a:t>
            </a:r>
            <a:r>
              <a:rPr lang="en-US" dirty="0"/>
              <a:t>, </a:t>
            </a:r>
            <a:r>
              <a:rPr lang="en-US" dirty="0" err="1"/>
              <a:t>Sweller</a:t>
            </a:r>
            <a:r>
              <a:rPr lang="en-US" dirty="0"/>
              <a:t>, &amp; Clark, 2016 p. 77)</a:t>
            </a:r>
          </a:p>
          <a:p>
            <a:r>
              <a:rPr lang="en-US" dirty="0"/>
              <a:t>“The aim of all instruction is to alter long-term memory. If nothing has changed in long-term memory, nothing has been learned.” (ibid p. 77)</a:t>
            </a:r>
          </a:p>
          <a:p>
            <a:pPr marL="0" indent="0">
              <a:buNone/>
            </a:pPr>
            <a:endParaRPr lang="en-US" dirty="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a:t>
            </a:fld>
            <a:endParaRPr lang="en-GB" dirty="0"/>
          </a:p>
        </p:txBody>
      </p:sp>
    </p:spTree>
    <p:extLst>
      <p:ext uri="{BB962C8B-B14F-4D97-AF65-F5344CB8AC3E}">
        <p14:creationId xmlns:p14="http://schemas.microsoft.com/office/powerpoint/2010/main" val="6930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p:txBody>
          <a:bodyPr/>
          <a:lstStyle/>
          <a:p>
            <a:pPr eaLnBrk="1" hangingPunct="1"/>
            <a:r>
              <a:rPr lang="en-US" dirty="0">
                <a:latin typeface="Calibri" charset="0"/>
                <a:ea typeface="ＭＳ Ｐゴシック" charset="0"/>
                <a:cs typeface="ＭＳ Ｐゴシック" charset="0"/>
              </a:rPr>
              <a:t>Providing feedback that moves learners forward</a:t>
            </a:r>
          </a:p>
        </p:txBody>
      </p:sp>
      <p:sp>
        <p:nvSpPr>
          <p:cNvPr id="2" name="Slide Number Placeholder 1"/>
          <p:cNvSpPr>
            <a:spLocks noGrp="1"/>
          </p:cNvSpPr>
          <p:nvPr>
            <p:ph type="sldNum" sz="quarter" idx="12"/>
          </p:nvPr>
        </p:nvSpPr>
        <p:spPr/>
        <p:txBody>
          <a:bodyPr/>
          <a:lstStyle/>
          <a:p>
            <a:fld id="{9C0F6FC3-3F0F-484D-B7AD-35414CAF3DD6}" type="slidenum">
              <a:rPr lang="en-US" smtClean="0"/>
              <a:t>40</a:t>
            </a:fld>
            <a:endParaRPr lang="en-US" dirty="0"/>
          </a:p>
        </p:txBody>
      </p:sp>
    </p:spTree>
    <p:extLst>
      <p:ext uri="{BB962C8B-B14F-4D97-AF65-F5344CB8AC3E}">
        <p14:creationId xmlns:p14="http://schemas.microsoft.com/office/powerpoint/2010/main" val="1429949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Origins and antecedents</a:t>
            </a:r>
            <a:endParaRPr lang="en-US" dirty="0"/>
          </a:p>
        </p:txBody>
      </p:sp>
      <p:sp>
        <p:nvSpPr>
          <p:cNvPr id="3" name="Content Placeholder 2"/>
          <p:cNvSpPr>
            <a:spLocks noGrp="1"/>
          </p:cNvSpPr>
          <p:nvPr>
            <p:ph sz="quarter" idx="1"/>
          </p:nvPr>
        </p:nvSpPr>
        <p:spPr/>
        <p:txBody>
          <a:bodyPr>
            <a:normAutofit fontScale="92500"/>
          </a:bodyPr>
          <a:lstStyle/>
          <a:p>
            <a:r>
              <a:rPr lang="en-US" dirty="0"/>
              <a:t>Feedback (Wiener, 1948)</a:t>
            </a:r>
          </a:p>
          <a:p>
            <a:pPr lvl="1">
              <a:lnSpc>
                <a:spcPct val="120000"/>
              </a:lnSpc>
            </a:pPr>
            <a:r>
              <a:rPr lang="en-US" dirty="0"/>
              <a:t>Developing range-finders for anti-aircraft guns</a:t>
            </a:r>
          </a:p>
          <a:p>
            <a:pPr lvl="1"/>
            <a:r>
              <a:rPr lang="en-US" dirty="0"/>
              <a:t>Effective action requires a closed system within which</a:t>
            </a:r>
          </a:p>
          <a:p>
            <a:pPr lvl="2"/>
            <a:r>
              <a:rPr lang="en-US" dirty="0"/>
              <a:t>Actions taken within the system are evaluated</a:t>
            </a:r>
          </a:p>
          <a:p>
            <a:pPr lvl="2"/>
            <a:r>
              <a:rPr lang="en-US" dirty="0"/>
              <a:t>Evaluation of the actions leads to modification of future actions</a:t>
            </a:r>
          </a:p>
          <a:p>
            <a:pPr lvl="1"/>
            <a:r>
              <a:rPr lang="en-US" dirty="0"/>
              <a:t>Two kinds of loops</a:t>
            </a:r>
          </a:p>
          <a:p>
            <a:pPr lvl="2"/>
            <a:r>
              <a:rPr lang="en-US" dirty="0"/>
              <a:t>Positive (bad: leads to collapse or explosive growth)</a:t>
            </a:r>
          </a:p>
          <a:p>
            <a:pPr lvl="2"/>
            <a:r>
              <a:rPr lang="en-US" dirty="0"/>
              <a:t>Negative (good: leads to stability)</a:t>
            </a:r>
          </a:p>
          <a:p>
            <a:pPr lvl="1"/>
            <a:r>
              <a:rPr lang="en-US" dirty="0"/>
              <a:t>“Feedback is information about the gap between the actual level and the reference level of a system parameter which is used to alter the gap in some way” (</a:t>
            </a:r>
            <a:r>
              <a:rPr lang="en-US" dirty="0" err="1"/>
              <a:t>Ramaprasad</a:t>
            </a:r>
            <a:r>
              <a:rPr lang="en-US" dirty="0"/>
              <a:t>, 1983 p. 4)</a:t>
            </a:r>
          </a:p>
          <a:p>
            <a:r>
              <a:rPr lang="en-US" dirty="0"/>
              <a:t>Feedback and instructional correctives (Bloom)</a:t>
            </a:r>
          </a:p>
          <a:p>
            <a:endParaRPr lang="en-US" dirty="0"/>
          </a:p>
        </p:txBody>
      </p:sp>
      <p:sp>
        <p:nvSpPr>
          <p:cNvPr id="6" name="Slide Number Placeholder 5"/>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41</a:t>
            </a:fld>
            <a:endParaRPr lang="en-GB" dirty="0"/>
          </a:p>
        </p:txBody>
      </p:sp>
    </p:spTree>
    <p:extLst>
      <p:ext uri="{BB962C8B-B14F-4D97-AF65-F5344CB8AC3E}">
        <p14:creationId xmlns:p14="http://schemas.microsoft.com/office/powerpoint/2010/main" val="1395429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
        <p:nvSpPr>
          <p:cNvPr id="3" name="Slide Number Placeholder 2"/>
          <p:cNvSpPr>
            <a:spLocks noGrp="1"/>
          </p:cNvSpPr>
          <p:nvPr>
            <p:ph type="sldNum" sz="quarter" idx="12"/>
          </p:nvPr>
        </p:nvSpPr>
        <p:spPr/>
        <p:txBody>
          <a:bodyPr/>
          <a:lstStyle/>
          <a:p>
            <a:pPr>
              <a:defRPr/>
            </a:pPr>
            <a:fld id="{50E85CD4-01C3-DE45-A238-CA0781C7043D}" type="slidenum">
              <a:rPr lang="en-GB" smtClean="0"/>
              <a:pPr>
                <a:defRPr/>
              </a:pPr>
              <a:t>42</a:t>
            </a:fld>
            <a:endParaRPr lang="en-GB" dirty="0"/>
          </a:p>
        </p:txBody>
      </p:sp>
      <p:sp>
        <p:nvSpPr>
          <p:cNvPr id="9" name="Text Placeholder 8"/>
          <p:cNvSpPr>
            <a:spLocks noGrp="1"/>
          </p:cNvSpPr>
          <p:nvPr>
            <p:ph type="body" idx="2"/>
          </p:nvPr>
        </p:nvSpPr>
        <p:spPr/>
        <p:txBody>
          <a:bodyPr/>
          <a:lstStyle/>
          <a:p>
            <a:endParaRPr lang="en-US"/>
          </a:p>
        </p:txBody>
      </p:sp>
      <p:sp>
        <p:nvSpPr>
          <p:cNvPr id="8" name="Content Placeholder 7"/>
          <p:cNvSpPr>
            <a:spLocks noGrp="1"/>
          </p:cNvSpPr>
          <p:nvPr>
            <p:ph sz="quarter" idx="1"/>
          </p:nvPr>
        </p:nvSpPr>
        <p:spPr/>
        <p:txBody>
          <a:bodyPr/>
          <a:lstStyle/>
          <a:p>
            <a:r>
              <a:rPr lang="en-US" dirty="0"/>
              <a:t>Are the differences between how the term feedback is used in engineering and education important?</a:t>
            </a:r>
          </a:p>
          <a:p>
            <a:r>
              <a:rPr lang="en-US" dirty="0"/>
              <a:t>How do you feel about the term</a:t>
            </a:r>
            <a:br>
              <a:rPr lang="en-US" dirty="0"/>
            </a:br>
            <a:r>
              <a:rPr lang="en-US" dirty="0"/>
              <a:t>“feed-forward”?</a:t>
            </a:r>
          </a:p>
        </p:txBody>
      </p:sp>
    </p:spTree>
    <p:extLst>
      <p:ext uri="{BB962C8B-B14F-4D97-AF65-F5344CB8AC3E}">
        <p14:creationId xmlns:p14="http://schemas.microsoft.com/office/powerpoint/2010/main" val="1034780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Feedback in psychology</a:t>
            </a:r>
            <a:endParaRPr lang="en-US" dirty="0"/>
          </a:p>
        </p:txBody>
      </p:sp>
      <p:sp>
        <p:nvSpPr>
          <p:cNvPr id="4" name="Content Placeholder 3"/>
          <p:cNvSpPr>
            <a:spLocks noGrp="1"/>
          </p:cNvSpPr>
          <p:nvPr>
            <p:ph sz="quarter" idx="1"/>
          </p:nvPr>
        </p:nvSpPr>
        <p:spPr/>
        <p:txBody>
          <a:bodyPr/>
          <a:lstStyle/>
          <a:p>
            <a:r>
              <a:rPr lang="en-US" dirty="0"/>
              <a:t>Feedback is “any of the numerous procedures that are used to tell a learner if an instructional response is right or wrong” (</a:t>
            </a:r>
            <a:r>
              <a:rPr lang="en-US" dirty="0" err="1"/>
              <a:t>Kulhavy</a:t>
            </a:r>
            <a:r>
              <a:rPr lang="en-US" dirty="0"/>
              <a:t>, 1977 p. 211)</a:t>
            </a:r>
          </a:p>
          <a:p>
            <a:r>
              <a:rPr lang="en-US" dirty="0"/>
              <a:t>Key debate: confirmation vs. correction</a:t>
            </a:r>
          </a:p>
          <a:p>
            <a:pPr marL="457200" lvl="1" indent="0">
              <a:buNone/>
            </a:pPr>
            <a:r>
              <a:rPr lang="en-US" dirty="0"/>
              <a:t>… it is no surprise that scholars have worked overtime to fit the round peg of feedback into the square hole of reinforcement. Unfortunately, this stoic faith in feedback-as-reinforcement has all too often led researchers to overlook or disregard alternate explanations for their data. One does not have to look far for articles that devote themselves to explaining why their data failed to meet operant expectations rather than to trying to make sense out of what they found. (op cit. p. 213) </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43</a:t>
            </a:fld>
            <a:endParaRPr lang="en-GB" dirty="0"/>
          </a:p>
        </p:txBody>
      </p:sp>
    </p:spTree>
    <p:extLst>
      <p:ext uri="{BB962C8B-B14F-4D97-AF65-F5344CB8AC3E}">
        <p14:creationId xmlns:p14="http://schemas.microsoft.com/office/powerpoint/2010/main" val="4267788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GB"/>
              <a:t>… an evolving concept (Brookhart, 2007)</a:t>
            </a:r>
            <a:endParaRPr lang="en-GB" dirty="0"/>
          </a:p>
        </p:txBody>
      </p:sp>
      <p:sp>
        <p:nvSpPr>
          <p:cNvPr id="140291" name="Rectangle 3"/>
          <p:cNvSpPr>
            <a:spLocks noGrp="1" noChangeArrowheads="1"/>
          </p:cNvSpPr>
          <p:nvPr>
            <p:ph type="body" idx="1"/>
          </p:nvPr>
        </p:nvSpPr>
        <p:spPr/>
        <p:txBody>
          <a:bodyPr/>
          <a:lstStyle/>
          <a:p>
            <a:r>
              <a:rPr lang="en-GB"/>
              <a:t>Conceptualization</a:t>
            </a:r>
            <a:endParaRPr lang="en-GB" dirty="0"/>
          </a:p>
        </p:txBody>
      </p:sp>
      <p:sp>
        <p:nvSpPr>
          <p:cNvPr id="4" name="Content Placeholder 3"/>
          <p:cNvSpPr>
            <a:spLocks noGrp="1"/>
          </p:cNvSpPr>
          <p:nvPr>
            <p:ph sz="half" idx="2"/>
          </p:nvPr>
        </p:nvSpPr>
        <p:spPr/>
        <p:txBody>
          <a:bodyPr/>
          <a:lstStyle/>
          <a:p>
            <a:r>
              <a:rPr lang="en-US"/>
              <a:t>Information about the learning process…</a:t>
            </a:r>
          </a:p>
          <a:p>
            <a:r>
              <a:rPr lang="en-US"/>
              <a:t>… that teachers can use for instructional decisions…</a:t>
            </a:r>
          </a:p>
          <a:p>
            <a:r>
              <a:rPr lang="en-US"/>
              <a:t>…and students can use to improve performance…</a:t>
            </a:r>
          </a:p>
          <a:p>
            <a:r>
              <a:rPr lang="en-US"/>
              <a:t>…which motivates students</a:t>
            </a:r>
          </a:p>
          <a:p>
            <a:endParaRPr lang="en-US" dirty="0"/>
          </a:p>
        </p:txBody>
      </p:sp>
      <p:sp>
        <p:nvSpPr>
          <p:cNvPr id="5" name="Text Placeholder 4"/>
          <p:cNvSpPr>
            <a:spLocks noGrp="1"/>
          </p:cNvSpPr>
          <p:nvPr>
            <p:ph type="body" sz="quarter" idx="3"/>
          </p:nvPr>
        </p:nvSpPr>
        <p:spPr/>
        <p:txBody>
          <a:bodyPr/>
          <a:lstStyle/>
          <a:p>
            <a:r>
              <a:rPr lang="en-US"/>
              <a:t>Source(s)</a:t>
            </a:r>
            <a:endParaRPr lang="en-US" dirty="0"/>
          </a:p>
        </p:txBody>
      </p:sp>
      <p:sp>
        <p:nvSpPr>
          <p:cNvPr id="6" name="Content Placeholder 5"/>
          <p:cNvSpPr>
            <a:spLocks noGrp="1"/>
          </p:cNvSpPr>
          <p:nvPr>
            <p:ph sz="quarter" idx="4"/>
          </p:nvPr>
        </p:nvSpPr>
        <p:spPr/>
        <p:txBody>
          <a:bodyPr/>
          <a:lstStyle/>
          <a:p>
            <a:r>
              <a:rPr lang="en-US" dirty="0" err="1"/>
              <a:t>Scriven</a:t>
            </a:r>
            <a:r>
              <a:rPr lang="en-US" dirty="0"/>
              <a:t> (1967)</a:t>
            </a:r>
            <a:br>
              <a:rPr lang="en-US" dirty="0"/>
            </a:br>
            <a:endParaRPr lang="en-US" dirty="0"/>
          </a:p>
          <a:p>
            <a:r>
              <a:rPr lang="en-US" dirty="0"/>
              <a:t>Bloom, Hastings and </a:t>
            </a:r>
            <a:r>
              <a:rPr lang="en-US" dirty="0" err="1"/>
              <a:t>Madaus</a:t>
            </a:r>
            <a:r>
              <a:rPr lang="en-US" dirty="0"/>
              <a:t> (1971)</a:t>
            </a:r>
          </a:p>
          <a:p>
            <a:r>
              <a:rPr lang="en-US" dirty="0"/>
              <a:t>Sadler (1983; 1989)</a:t>
            </a:r>
            <a:br>
              <a:rPr lang="en-US" dirty="0"/>
            </a:br>
            <a:endParaRPr lang="en-US" dirty="0"/>
          </a:p>
          <a:p>
            <a:r>
              <a:rPr lang="en-US" dirty="0"/>
              <a:t>Natriello (1987); Crooks (1988); Black and Wiliam (1998); Brookhart (1997)</a:t>
            </a:r>
          </a:p>
        </p:txBody>
      </p:sp>
      <p:sp>
        <p:nvSpPr>
          <p:cNvPr id="2" name="Slide Number Placeholder 1"/>
          <p:cNvSpPr>
            <a:spLocks noGrp="1"/>
          </p:cNvSpPr>
          <p:nvPr>
            <p:ph type="sldNum" sz="quarter" idx="12"/>
          </p:nvPr>
        </p:nvSpPr>
        <p:spPr/>
        <p:txBody>
          <a:bodyPr/>
          <a:lstStyle/>
          <a:p>
            <a:fld id="{27179BD9-65CB-694A-A2D4-7B548DC60A53}" type="slidenum">
              <a:rPr lang="en-GB" smtClean="0"/>
              <a:pPr/>
              <a:t>44</a:t>
            </a:fld>
            <a:endParaRPr lang="en-GB"/>
          </a:p>
        </p:txBody>
      </p:sp>
    </p:spTree>
    <p:extLst>
      <p:ext uri="{BB962C8B-B14F-4D97-AF65-F5344CB8AC3E}">
        <p14:creationId xmlns:p14="http://schemas.microsoft.com/office/powerpoint/2010/main" val="196974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dirty="0"/>
              <a:t>Kinds of feedback (Nyquist, 2003)</a:t>
            </a:r>
          </a:p>
        </p:txBody>
      </p:sp>
      <p:sp>
        <p:nvSpPr>
          <p:cNvPr id="463875" name="Rectangle 3"/>
          <p:cNvSpPr>
            <a:spLocks noGrp="1" noChangeArrowheads="1"/>
          </p:cNvSpPr>
          <p:nvPr>
            <p:ph type="body" idx="1"/>
          </p:nvPr>
        </p:nvSpPr>
        <p:spPr/>
        <p:txBody>
          <a:bodyPr/>
          <a:lstStyle/>
          <a:p>
            <a:r>
              <a:rPr lang="en-US" dirty="0"/>
              <a:t>Weaker feedback only</a:t>
            </a:r>
          </a:p>
          <a:p>
            <a:pPr lvl="1"/>
            <a:r>
              <a:rPr lang="en-US" dirty="0"/>
              <a:t>Knowledge of results (KoR)</a:t>
            </a:r>
          </a:p>
          <a:p>
            <a:r>
              <a:rPr lang="en-US" dirty="0"/>
              <a:t>Feedback only</a:t>
            </a:r>
          </a:p>
          <a:p>
            <a:pPr lvl="1"/>
            <a:r>
              <a:rPr lang="en-US" dirty="0"/>
              <a:t>KoR + clear goals or knowledge of correct results (KCR)</a:t>
            </a:r>
          </a:p>
          <a:p>
            <a:r>
              <a:rPr lang="en-US" dirty="0"/>
              <a:t>Weak formative assessment</a:t>
            </a:r>
          </a:p>
          <a:p>
            <a:pPr lvl="1"/>
            <a:r>
              <a:rPr lang="en-US" dirty="0"/>
              <a:t>KCR+ explanation (KCR+e)</a:t>
            </a:r>
          </a:p>
          <a:p>
            <a:r>
              <a:rPr lang="en-US" dirty="0"/>
              <a:t>Moderate formative assessment</a:t>
            </a:r>
          </a:p>
          <a:p>
            <a:pPr lvl="1"/>
            <a:r>
              <a:rPr lang="en-US" dirty="0"/>
              <a:t>(KCR+e) + specific actions for gap reduction</a:t>
            </a:r>
          </a:p>
          <a:p>
            <a:r>
              <a:rPr lang="en-US" dirty="0"/>
              <a:t>Strong formative assessment</a:t>
            </a:r>
          </a:p>
          <a:p>
            <a:pPr lvl="1"/>
            <a:r>
              <a:rPr lang="en-US" dirty="0"/>
              <a:t>(KCR+e) + activity</a:t>
            </a:r>
          </a:p>
        </p:txBody>
      </p:sp>
    </p:spTree>
    <p:extLst>
      <p:ext uri="{BB962C8B-B14F-4D97-AF65-F5344CB8AC3E}">
        <p14:creationId xmlns:p14="http://schemas.microsoft.com/office/powerpoint/2010/main" val="367078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Effects of formative assessment (HE)</a:t>
            </a:r>
            <a:endParaRPr lang="en-US" dirty="0"/>
          </a:p>
        </p:txBody>
      </p:sp>
      <p:graphicFrame>
        <p:nvGraphicFramePr>
          <p:cNvPr id="464936" name="Group 40"/>
          <p:cNvGraphicFramePr>
            <a:graphicFrameLocks noGrp="1"/>
          </p:cNvGraphicFramePr>
          <p:nvPr>
            <p:ph idx="1"/>
            <p:extLst>
              <p:ext uri="{D42A27DB-BD31-4B8C-83A1-F6EECF244321}">
                <p14:modId xmlns:p14="http://schemas.microsoft.com/office/powerpoint/2010/main" val="2653849496"/>
              </p:ext>
            </p:extLst>
          </p:nvPr>
        </p:nvGraphicFramePr>
        <p:xfrm>
          <a:off x="717550" y="1384300"/>
          <a:ext cx="8074211" cy="3975100"/>
        </p:xfrm>
        <a:graphic>
          <a:graphicData uri="http://schemas.openxmlformats.org/drawingml/2006/table">
            <a:tbl>
              <a:tblPr>
                <a:tableStyleId>{5C22544A-7EE6-4342-B048-85BDC9FD1C3A}</a:tableStyleId>
              </a:tblPr>
              <a:tblGrid>
                <a:gridCol w="5219907">
                  <a:extLst>
                    <a:ext uri="{9D8B030D-6E8A-4147-A177-3AD203B41FA5}">
                      <a16:colId xmlns:a16="http://schemas.microsoft.com/office/drawing/2014/main" val="20000"/>
                    </a:ext>
                  </a:extLst>
                </a:gridCol>
                <a:gridCol w="1473190">
                  <a:extLst>
                    <a:ext uri="{9D8B030D-6E8A-4147-A177-3AD203B41FA5}">
                      <a16:colId xmlns:a16="http://schemas.microsoft.com/office/drawing/2014/main" val="20001"/>
                    </a:ext>
                  </a:extLst>
                </a:gridCol>
                <a:gridCol w="1381114">
                  <a:extLst>
                    <a:ext uri="{9D8B030D-6E8A-4147-A177-3AD203B41FA5}">
                      <a16:colId xmlns:a16="http://schemas.microsoft.com/office/drawing/2014/main" val="20002"/>
                    </a:ext>
                  </a:extLst>
                </a:gridCol>
              </a:tblGrid>
              <a:tr h="6096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solidFill>
                            <a:schemeClr val="bg1"/>
                          </a:solidFill>
                          <a:effectLst/>
                        </a:rPr>
                        <a:t>Kind of feedback</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solidFill>
                            <a:schemeClr val="bg1"/>
                          </a:solidFill>
                          <a:effectLst/>
                        </a:rPr>
                        <a:t>Count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solidFill>
                            <a:schemeClr val="bg1"/>
                          </a:solidFill>
                          <a:effectLst/>
                        </a:rPr>
                        <a:t>Effect</a:t>
                      </a:r>
                      <a:endParaRPr kumimoji="0" lang="en-US" sz="2800" b="0" i="0" u="none" strike="noStrike" cap="none" normalizeH="0" baseline="0" dirty="0">
                        <a:ln>
                          <a:noFill/>
                        </a:ln>
                        <a:solidFill>
                          <a:schemeClr val="bg1"/>
                        </a:solidFill>
                        <a:effectLst/>
                        <a:latin typeface="Times" charset="0"/>
                      </a:endParaRPr>
                    </a:p>
                  </a:txBody>
                  <a:tcPr marL="93019" marR="93019" horzOverflow="overflow">
                    <a:solidFill>
                      <a:srgbClr val="1691D0"/>
                    </a:solidFill>
                  </a:tcPr>
                </a:tc>
                <a:extLst>
                  <a:ext uri="{0D108BD9-81ED-4DB2-BD59-A6C34878D82A}">
                    <a16:rowId xmlns:a16="http://schemas.microsoft.com/office/drawing/2014/main" val="10000"/>
                  </a:ext>
                </a:extLst>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31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0.14</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extLst>
                  <a:ext uri="{0D108BD9-81ED-4DB2-BD59-A6C34878D82A}">
                    <a16:rowId xmlns:a16="http://schemas.microsoft.com/office/drawing/2014/main" val="10001"/>
                  </a:ext>
                </a:extLst>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Feedback only</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48</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0.36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extLst>
                  <a:ext uri="{0D108BD9-81ED-4DB2-BD59-A6C34878D82A}">
                    <a16:rowId xmlns:a16="http://schemas.microsoft.com/office/drawing/2014/main" val="10002"/>
                  </a:ext>
                </a:extLst>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Weaker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0.26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extLst>
                  <a:ext uri="{0D108BD9-81ED-4DB2-BD59-A6C34878D82A}">
                    <a16:rowId xmlns:a16="http://schemas.microsoft.com/office/drawing/2014/main" val="10003"/>
                  </a:ext>
                </a:extLst>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Moderate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41</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0.39</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extLst>
                  <a:ext uri="{0D108BD9-81ED-4DB2-BD59-A6C34878D82A}">
                    <a16:rowId xmlns:a16="http://schemas.microsoft.com/office/drawing/2014/main" val="10004"/>
                  </a:ext>
                </a:extLst>
              </a:tr>
              <a:tr h="673100">
                <a:tc>
                  <a:txBody>
                    <a:bodyPr/>
                    <a:lstStyle/>
                    <a:p>
                      <a:pPr marL="0" marR="0" lvl="0" indent="0" algn="l"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Strong formative assessment</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16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tc>
                  <a:txBody>
                    <a:bodyPr/>
                    <a:lstStyle/>
                    <a:p>
                      <a:pPr marL="0" marR="0" lvl="0" indent="0" algn="ctr" defTabSz="914400" rtl="0" eaLnBrk="0" fontAlgn="base" latinLnBrk="0" hangingPunct="0">
                        <a:lnSpc>
                          <a:spcPct val="100000"/>
                        </a:lnSpc>
                        <a:spcBef>
                          <a:spcPct val="20000"/>
                        </a:spcBef>
                        <a:spcAft>
                          <a:spcPct val="0"/>
                        </a:spcAft>
                        <a:buClr>
                          <a:srgbClr val="5C0000"/>
                        </a:buClr>
                        <a:buSzTx/>
                        <a:buFontTx/>
                        <a:buNone/>
                        <a:tabLst/>
                      </a:pPr>
                      <a:r>
                        <a:rPr kumimoji="0" lang="en-US" sz="2800" u="none" strike="noStrike" cap="none" normalizeH="0" baseline="0" dirty="0">
                          <a:ln>
                            <a:noFill/>
                          </a:ln>
                          <a:effectLst/>
                        </a:rPr>
                        <a:t>0.56</a:t>
                      </a:r>
                      <a:endParaRPr kumimoji="0" lang="en-US" sz="2800" b="0" i="0" u="none" strike="noStrike" cap="none" normalizeH="0" baseline="0" dirty="0">
                        <a:ln>
                          <a:noFill/>
                        </a:ln>
                        <a:solidFill>
                          <a:srgbClr val="003399"/>
                        </a:solidFill>
                        <a:effectLst/>
                        <a:latin typeface="Times" charset="0"/>
                      </a:endParaRPr>
                    </a:p>
                  </a:txBody>
                  <a:tcPr marL="93019" marR="93019" horzOverflow="overflow"/>
                </a:tc>
                <a:extLst>
                  <a:ext uri="{0D108BD9-81ED-4DB2-BD59-A6C34878D82A}">
                    <a16:rowId xmlns:a16="http://schemas.microsoft.com/office/drawing/2014/main" val="10005"/>
                  </a:ext>
                </a:extLst>
              </a:tr>
            </a:tbl>
          </a:graphicData>
        </a:graphic>
      </p:graphicFrame>
      <p:sp>
        <p:nvSpPr>
          <p:cNvPr id="2" name="TextBox 1"/>
          <p:cNvSpPr txBox="1"/>
          <p:nvPr/>
        </p:nvSpPr>
        <p:spPr>
          <a:xfrm>
            <a:off x="717550" y="6356866"/>
            <a:ext cx="2952750" cy="369332"/>
          </a:xfrm>
          <a:prstGeom prst="rect">
            <a:avLst/>
          </a:prstGeom>
          <a:noFill/>
        </p:spPr>
        <p:txBody>
          <a:bodyPr wrap="square" rtlCol="0">
            <a:spAutoFit/>
          </a:bodyPr>
          <a:lstStyle/>
          <a:p>
            <a:r>
              <a:rPr lang="en-US" dirty="0">
                <a:solidFill>
                  <a:srgbClr val="1691D1"/>
                </a:solidFill>
              </a:rPr>
              <a:t>Nyquist (2003)</a:t>
            </a:r>
          </a:p>
        </p:txBody>
      </p:sp>
    </p:spTree>
    <p:extLst>
      <p:ext uri="{BB962C8B-B14F-4D97-AF65-F5344CB8AC3E}">
        <p14:creationId xmlns:p14="http://schemas.microsoft.com/office/powerpoint/2010/main" val="3799690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Wise feedback: Study 1</a:t>
            </a:r>
          </a:p>
        </p:txBody>
      </p:sp>
      <p:sp>
        <p:nvSpPr>
          <p:cNvPr id="5" name="Content Placeholder 4"/>
          <p:cNvSpPr>
            <a:spLocks noGrp="1"/>
          </p:cNvSpPr>
          <p:nvPr>
            <p:ph idx="4294967295"/>
          </p:nvPr>
        </p:nvSpPr>
        <p:spPr>
          <a:xfrm>
            <a:off x="669627" y="1384300"/>
            <a:ext cx="7969250" cy="4840288"/>
          </a:xfrm>
          <a:prstGeom prst="rect">
            <a:avLst/>
          </a:prstGeom>
        </p:spPr>
        <p:txBody>
          <a:bodyPr/>
          <a:lstStyle/>
          <a:p>
            <a:r>
              <a:rPr lang="en-US" dirty="0"/>
              <a:t>44 7</a:t>
            </a:r>
            <a:r>
              <a:rPr lang="en-US" baseline="30000" dirty="0"/>
              <a:t>th</a:t>
            </a:r>
            <a:r>
              <a:rPr lang="en-US" dirty="0"/>
              <a:t> grade students in 3 social studies classrooms</a:t>
            </a:r>
          </a:p>
          <a:p>
            <a:r>
              <a:rPr lang="en-US" dirty="0"/>
              <a:t>Students wrote an essay about a personal hero</a:t>
            </a:r>
          </a:p>
          <a:p>
            <a:r>
              <a:rPr lang="en-US" dirty="0"/>
              <a:t>Students received critical feedback plus a note</a:t>
            </a:r>
          </a:p>
          <a:p>
            <a:pPr lvl="1"/>
            <a:r>
              <a:rPr lang="en-US" dirty="0"/>
              <a:t>Control: “I’m giving you these comments so that you’ll have feedback on your paper.” </a:t>
            </a:r>
          </a:p>
          <a:p>
            <a:pPr lvl="1"/>
            <a:r>
              <a:rPr lang="en-US" dirty="0"/>
              <a:t>Treatment: “I’m giving you these comments because I have very high expectations and I know that you can reach them.”</a:t>
            </a:r>
          </a:p>
          <a:p>
            <a:r>
              <a:rPr lang="en-US" i="1" dirty="0"/>
              <a:t>Double-blind</a:t>
            </a:r>
            <a:r>
              <a:rPr lang="en-US" dirty="0"/>
              <a:t> RCT design</a:t>
            </a:r>
          </a:p>
          <a:p>
            <a:r>
              <a:rPr lang="en-US" dirty="0"/>
              <a:t>Students given a week to resubmit</a:t>
            </a:r>
          </a:p>
        </p:txBody>
      </p:sp>
      <p:sp>
        <p:nvSpPr>
          <p:cNvPr id="6" name="TextBox 5"/>
          <p:cNvSpPr txBox="1"/>
          <p:nvPr/>
        </p:nvSpPr>
        <p:spPr>
          <a:xfrm>
            <a:off x="717550" y="6432845"/>
            <a:ext cx="8426450" cy="353943"/>
          </a:xfrm>
          <a:prstGeom prst="rect">
            <a:avLst/>
          </a:prstGeom>
          <a:noFill/>
        </p:spPr>
        <p:txBody>
          <a:bodyPr wrap="square" rtlCol="0">
            <a:spAutoFit/>
          </a:bodyPr>
          <a:lstStyle/>
          <a:p>
            <a:r>
              <a:rPr lang="en-US" sz="1700" dirty="0">
                <a:solidFill>
                  <a:srgbClr val="1691D0"/>
                </a:solidFill>
                <a:latin typeface="Calibri"/>
                <a:cs typeface="Calibri"/>
              </a:rPr>
              <a:t>Yeager, </a:t>
            </a:r>
            <a:r>
              <a:rPr lang="en-US" sz="1700" dirty="0" err="1">
                <a:solidFill>
                  <a:srgbClr val="1691D0"/>
                </a:solidFill>
                <a:latin typeface="Calibri"/>
                <a:cs typeface="Calibri"/>
              </a:rPr>
              <a:t>Purdie-Vaughns</a:t>
            </a:r>
            <a:r>
              <a:rPr lang="en-US" sz="1700" dirty="0">
                <a:solidFill>
                  <a:srgbClr val="1691D0"/>
                </a:solidFill>
                <a:latin typeface="Calibri"/>
                <a:cs typeface="Calibri"/>
              </a:rPr>
              <a:t>, Garcia, </a:t>
            </a:r>
            <a:r>
              <a:rPr lang="en-US" sz="1700" dirty="0" err="1">
                <a:solidFill>
                  <a:srgbClr val="1691D0"/>
                </a:solidFill>
                <a:latin typeface="Calibri"/>
                <a:cs typeface="Calibri"/>
              </a:rPr>
              <a:t>Apfel</a:t>
            </a:r>
            <a:r>
              <a:rPr lang="en-US" sz="1700" dirty="0">
                <a:solidFill>
                  <a:srgbClr val="1691D0"/>
                </a:solidFill>
                <a:latin typeface="Calibri"/>
                <a:cs typeface="Calibri"/>
              </a:rPr>
              <a:t>, </a:t>
            </a:r>
            <a:r>
              <a:rPr lang="en-US" sz="1700" dirty="0" err="1">
                <a:solidFill>
                  <a:srgbClr val="1691D0"/>
                </a:solidFill>
                <a:latin typeface="Calibri"/>
                <a:cs typeface="Calibri"/>
              </a:rPr>
              <a:t>Brzustoski</a:t>
            </a:r>
            <a:r>
              <a:rPr lang="en-US" sz="1700" dirty="0">
                <a:solidFill>
                  <a:srgbClr val="1691D0"/>
                </a:solidFill>
                <a:latin typeface="Calibri"/>
                <a:cs typeface="Calibri"/>
              </a:rPr>
              <a:t>, Master, </a:t>
            </a:r>
            <a:r>
              <a:rPr lang="en-US" sz="1700" dirty="0" err="1">
                <a:solidFill>
                  <a:srgbClr val="1691D0"/>
                </a:solidFill>
                <a:latin typeface="Calibri"/>
                <a:cs typeface="Calibri"/>
              </a:rPr>
              <a:t>Hessert</a:t>
            </a:r>
            <a:r>
              <a:rPr lang="en-US" sz="1700" dirty="0">
                <a:solidFill>
                  <a:srgbClr val="1691D0"/>
                </a:solidFill>
                <a:latin typeface="Calibri"/>
                <a:cs typeface="Calibri"/>
              </a:rPr>
              <a:t>, Williams, &amp; Cohen (2014)</a:t>
            </a:r>
          </a:p>
        </p:txBody>
      </p:sp>
    </p:spTree>
    <p:extLst>
      <p:ext uri="{BB962C8B-B14F-4D97-AF65-F5344CB8AC3E}">
        <p14:creationId xmlns:p14="http://schemas.microsoft.com/office/powerpoint/2010/main" val="2010238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revisions</a:t>
            </a:r>
          </a:p>
        </p:txBody>
      </p:sp>
      <p:graphicFrame>
        <p:nvGraphicFramePr>
          <p:cNvPr id="9" name="Content Placeholder 8"/>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967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Wise feedback: Study 2</a:t>
            </a:r>
          </a:p>
        </p:txBody>
      </p:sp>
      <p:sp>
        <p:nvSpPr>
          <p:cNvPr id="3" name="Content Placeholder 2"/>
          <p:cNvSpPr>
            <a:spLocks noGrp="1"/>
          </p:cNvSpPr>
          <p:nvPr>
            <p:ph idx="1"/>
          </p:nvPr>
        </p:nvSpPr>
        <p:spPr/>
        <p:txBody>
          <a:bodyPr/>
          <a:lstStyle/>
          <a:p>
            <a:r>
              <a:rPr lang="en-US" dirty="0"/>
              <a:t>Same as study 1, except</a:t>
            </a:r>
          </a:p>
          <a:p>
            <a:pPr lvl="1"/>
            <a:r>
              <a:rPr lang="en-US" dirty="0"/>
              <a:t>Different students</a:t>
            </a:r>
          </a:p>
          <a:p>
            <a:pPr lvl="1"/>
            <a:r>
              <a:rPr lang="en-US" dirty="0"/>
              <a:t>Students are required to resubmit essays</a:t>
            </a:r>
          </a:p>
        </p:txBody>
      </p:sp>
    </p:spTree>
    <p:extLst>
      <p:ext uri="{BB962C8B-B14F-4D97-AF65-F5344CB8AC3E}">
        <p14:creationId xmlns:p14="http://schemas.microsoft.com/office/powerpoint/2010/main" val="396783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should our efforts be focused?</a:t>
            </a:r>
          </a:p>
        </p:txBody>
      </p:sp>
      <p:sp>
        <p:nvSpPr>
          <p:cNvPr id="3" name="Content Placeholder 2"/>
          <p:cNvSpPr>
            <a:spLocks noGrp="1"/>
          </p:cNvSpPr>
          <p:nvPr>
            <p:ph idx="1"/>
          </p:nvPr>
        </p:nvSpPr>
        <p:spPr>
          <a:xfrm>
            <a:off x="717550" y="1384300"/>
            <a:ext cx="7969250" cy="3302000"/>
          </a:xfrm>
        </p:spPr>
        <p:txBody>
          <a:bodyPr/>
          <a:lstStyle/>
          <a:p>
            <a:pPr marL="0" indent="0">
              <a:buNone/>
            </a:pPr>
            <a:r>
              <a:rPr lang="en-US" dirty="0"/>
              <a:t>Which of these is most strongly associated with high student achievement?</a:t>
            </a:r>
          </a:p>
          <a:p>
            <a:pPr marL="914400" lvl="1" indent="-457200">
              <a:buFont typeface="+mj-lt"/>
              <a:buAutoNum type="alphaUcPeriod"/>
            </a:pPr>
            <a:r>
              <a:rPr lang="en-US" dirty="0"/>
              <a:t>Student speaks the language of instruction at home</a:t>
            </a:r>
          </a:p>
          <a:p>
            <a:pPr marL="914400" lvl="1" indent="-457200">
              <a:buFont typeface="+mj-lt"/>
              <a:buAutoNum type="alphaUcPeriod"/>
            </a:pPr>
            <a:r>
              <a:rPr lang="en-US" dirty="0"/>
              <a:t>Student behavior in the school is good</a:t>
            </a:r>
          </a:p>
          <a:p>
            <a:pPr marL="914400" lvl="1" indent="-457200">
              <a:buFont typeface="+mj-lt"/>
              <a:buAutoNum type="alphaUcPeriod"/>
            </a:pPr>
            <a:r>
              <a:rPr lang="en-US" dirty="0"/>
              <a:t>The amount of inquiry-based instruction</a:t>
            </a:r>
          </a:p>
          <a:p>
            <a:pPr marL="914400" lvl="1" indent="-457200">
              <a:buFont typeface="+mj-lt"/>
              <a:buAutoNum type="alphaUcPeriod"/>
            </a:pPr>
            <a:r>
              <a:rPr lang="en-US" dirty="0"/>
              <a:t>The amount of teacher-directed instruction</a:t>
            </a:r>
          </a:p>
          <a:p>
            <a:pPr marL="914400" lvl="1" indent="-457200">
              <a:buFont typeface="+mj-lt"/>
              <a:buAutoNum type="alphaUcPeriod"/>
            </a:pPr>
            <a:r>
              <a:rPr lang="en-US" dirty="0"/>
              <a:t>The school’s socio-economic profile</a:t>
            </a:r>
          </a:p>
        </p:txBody>
      </p:sp>
      <p:sp>
        <p:nvSpPr>
          <p:cNvPr id="4" name="Slide Number Placeholder 3"/>
          <p:cNvSpPr>
            <a:spLocks noGrp="1"/>
          </p:cNvSpPr>
          <p:nvPr>
            <p:ph type="sldNum" sz="quarter" idx="12"/>
          </p:nvPr>
        </p:nvSpPr>
        <p:spPr/>
        <p:txBody>
          <a:bodyPr/>
          <a:lstStyle/>
          <a:p>
            <a:fld id="{9C0F6FC3-3F0F-484D-B7AD-35414CAF3DD6}" type="slidenum">
              <a:rPr lang="en-US" smtClean="0"/>
              <a:t>5</a:t>
            </a:fld>
            <a:endParaRPr lang="en-US"/>
          </a:p>
        </p:txBody>
      </p:sp>
      <p:sp>
        <p:nvSpPr>
          <p:cNvPr id="5" name="TextBox 4"/>
          <p:cNvSpPr txBox="1"/>
          <p:nvPr/>
        </p:nvSpPr>
        <p:spPr>
          <a:xfrm>
            <a:off x="717550" y="6409856"/>
            <a:ext cx="6479117" cy="369332"/>
          </a:xfrm>
          <a:prstGeom prst="rect">
            <a:avLst/>
          </a:prstGeom>
          <a:noFill/>
        </p:spPr>
        <p:txBody>
          <a:bodyPr wrap="square" rtlCol="0">
            <a:spAutoFit/>
          </a:bodyPr>
          <a:lstStyle/>
          <a:p>
            <a:r>
              <a:rPr lang="en-US" dirty="0">
                <a:solidFill>
                  <a:srgbClr val="1691D0"/>
                </a:solidFill>
              </a:rPr>
              <a:t>OECD (2016, Fig II.7.2)</a:t>
            </a:r>
          </a:p>
        </p:txBody>
      </p:sp>
      <p:sp>
        <p:nvSpPr>
          <p:cNvPr id="6" name="Content Placeholder 2"/>
          <p:cNvSpPr txBox="1">
            <a:spLocks/>
          </p:cNvSpPr>
          <p:nvPr/>
        </p:nvSpPr>
        <p:spPr>
          <a:xfrm>
            <a:off x="717550" y="4604876"/>
            <a:ext cx="7969250" cy="2174312"/>
          </a:xfrm>
          <a:prstGeom prst="rect">
            <a:avLst/>
          </a:prstGeom>
        </p:spPr>
        <p:txBody>
          <a:bodyPr/>
          <a:lst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Top 3 factors</a:t>
            </a:r>
          </a:p>
          <a:p>
            <a:pPr marL="914400" lvl="1" indent="-457200">
              <a:buFont typeface="+mj-lt"/>
              <a:buAutoNum type="arabicPeriod"/>
            </a:pPr>
            <a:r>
              <a:rPr lang="en-US" dirty="0"/>
              <a:t>Student’s socio-economic profile</a:t>
            </a:r>
          </a:p>
          <a:p>
            <a:pPr marL="914400" lvl="1" indent="-457200">
              <a:buFont typeface="+mj-lt"/>
              <a:buAutoNum type="arabicPeriod"/>
            </a:pPr>
            <a:r>
              <a:rPr lang="en-US" dirty="0"/>
              <a:t>Index of adaptive instruction</a:t>
            </a:r>
          </a:p>
          <a:p>
            <a:pPr marL="914400" lvl="1" indent="-457200">
              <a:buFont typeface="+mj-lt"/>
              <a:buAutoNum type="arabicPeriod"/>
            </a:pPr>
            <a:r>
              <a:rPr lang="en-US" dirty="0"/>
              <a:t>The amount of teacher-directed instruction</a:t>
            </a:r>
          </a:p>
        </p:txBody>
      </p:sp>
      <p:sp>
        <p:nvSpPr>
          <p:cNvPr id="7" name="Rectangle 6"/>
          <p:cNvSpPr/>
          <p:nvPr/>
        </p:nvSpPr>
        <p:spPr>
          <a:xfrm>
            <a:off x="635000" y="4483100"/>
            <a:ext cx="6438899" cy="19267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3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bldLvl="2" rev="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achievement</a:t>
            </a:r>
          </a:p>
        </p:txBody>
      </p:sp>
      <p:graphicFrame>
        <p:nvGraphicFramePr>
          <p:cNvPr id="6" name="Content Placeholder 5"/>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1996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in school</a:t>
            </a:r>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1237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Wise feedback: Study 3</a:t>
            </a:r>
          </a:p>
        </p:txBody>
      </p:sp>
      <p:sp>
        <p:nvSpPr>
          <p:cNvPr id="3" name="Content Placeholder 2"/>
          <p:cNvSpPr>
            <a:spLocks noGrp="1"/>
          </p:cNvSpPr>
          <p:nvPr>
            <p:ph idx="1"/>
          </p:nvPr>
        </p:nvSpPr>
        <p:spPr/>
        <p:txBody>
          <a:bodyPr>
            <a:normAutofit fontScale="92500" lnSpcReduction="10000"/>
          </a:bodyPr>
          <a:lstStyle/>
          <a:p>
            <a:r>
              <a:rPr lang="en-US" dirty="0"/>
              <a:t>Focus on “</a:t>
            </a:r>
            <a:r>
              <a:rPr lang="en-US" dirty="0" err="1"/>
              <a:t>attributional</a:t>
            </a:r>
            <a:r>
              <a:rPr lang="en-US" dirty="0"/>
              <a:t> retraining”</a:t>
            </a:r>
          </a:p>
          <a:p>
            <a:r>
              <a:rPr lang="en-US" dirty="0"/>
              <a:t>76 students in an urban NYC high school</a:t>
            </a:r>
          </a:p>
          <a:p>
            <a:r>
              <a:rPr lang="en-US" dirty="0"/>
              <a:t>One 20-minute computer-delivered intervention</a:t>
            </a:r>
          </a:p>
          <a:p>
            <a:r>
              <a:rPr lang="en-US" dirty="0"/>
              <a:t>Double-blind RCT, allocation to 3 conditions</a:t>
            </a:r>
          </a:p>
          <a:p>
            <a:pPr lvl="1"/>
            <a:r>
              <a:rPr lang="en-US" dirty="0"/>
              <a:t>wise feedback (student testimonials re wise feedback)</a:t>
            </a:r>
          </a:p>
          <a:p>
            <a:pPr lvl="1"/>
            <a:r>
              <a:rPr lang="en-US" dirty="0"/>
              <a:t>placebo control (written placebo testimonials)</a:t>
            </a:r>
          </a:p>
          <a:p>
            <a:pPr lvl="1"/>
            <a:r>
              <a:rPr lang="en-US" dirty="0"/>
              <a:t>null control (puzzles)</a:t>
            </a:r>
          </a:p>
          <a:p>
            <a:r>
              <a:rPr lang="en-US" dirty="0"/>
              <a:t>Outcome measure: average scores on 4 core subjects</a:t>
            </a:r>
          </a:p>
          <a:p>
            <a:pPr lvl="1"/>
            <a:r>
              <a:rPr lang="en-US" dirty="0"/>
              <a:t>English</a:t>
            </a:r>
          </a:p>
          <a:p>
            <a:pPr lvl="1"/>
            <a:r>
              <a:rPr lang="en-US" dirty="0"/>
              <a:t>history</a:t>
            </a:r>
          </a:p>
          <a:p>
            <a:pPr lvl="1"/>
            <a:r>
              <a:rPr lang="en-US" dirty="0"/>
              <a:t>math</a:t>
            </a:r>
          </a:p>
          <a:p>
            <a:pPr lvl="1"/>
            <a:r>
              <a:rPr lang="en-US" dirty="0"/>
              <a:t>science</a:t>
            </a:r>
          </a:p>
          <a:p>
            <a:endParaRPr lang="en-US" dirty="0"/>
          </a:p>
          <a:p>
            <a:pPr lvl="1"/>
            <a:endParaRPr lang="en-US" dirty="0"/>
          </a:p>
        </p:txBody>
      </p:sp>
    </p:spTree>
    <p:extLst>
      <p:ext uri="{BB962C8B-B14F-4D97-AF65-F5344CB8AC3E}">
        <p14:creationId xmlns:p14="http://schemas.microsoft.com/office/powerpoint/2010/main" val="1720667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Wise feedback examples</a:t>
            </a:r>
          </a:p>
        </p:txBody>
      </p:sp>
      <p:sp>
        <p:nvSpPr>
          <p:cNvPr id="3" name="Content Placeholder 2"/>
          <p:cNvSpPr>
            <a:spLocks noGrp="1"/>
          </p:cNvSpPr>
          <p:nvPr>
            <p:ph idx="1"/>
          </p:nvPr>
        </p:nvSpPr>
        <p:spPr>
          <a:xfrm>
            <a:off x="717549" y="1384300"/>
            <a:ext cx="8172135" cy="4840890"/>
          </a:xfrm>
        </p:spPr>
        <p:txBody>
          <a:bodyPr/>
          <a:lstStyle/>
          <a:p>
            <a:pPr marL="457200" indent="-457200">
              <a:buFont typeface="+mj-lt"/>
              <a:buAutoNum type="arabicPeriod"/>
            </a:pPr>
            <a:r>
              <a:rPr lang="en-US" sz="2200" dirty="0"/>
              <a:t>Teachers give critical feedback, sometimes a lot of it, to students that they believe in. It’s a hard lesson. But I’ve come to learn that criticism doesn’t mean my teacher sees me as dumb. It means they think their students can reach that high standard. </a:t>
            </a:r>
          </a:p>
          <a:p>
            <a:pPr marL="457200" indent="-457200">
              <a:buFont typeface="+mj-lt"/>
              <a:buAutoNum type="arabicPeriod"/>
            </a:pPr>
            <a:r>
              <a:rPr lang="en-US" sz="2200" dirty="0"/>
              <a:t>Sometimes people think that all the red ink on your paper happens for some other reason, like maybe the teacher is biased. But think of pro athletes or baseball teams that make it to the World Series. Just like in sports, you need that critical feedback to get excellent. </a:t>
            </a:r>
          </a:p>
          <a:p>
            <a:pPr marL="457200" indent="-457200">
              <a:buFont typeface="+mj-lt"/>
              <a:buAutoNum type="arabicPeriod"/>
            </a:pPr>
            <a:r>
              <a:rPr lang="en-US" sz="2200" dirty="0"/>
              <a:t>The teachers who give me feedback that corrects my mistakes are the ones who really care. They take you seriously, like a good coach does. You might not get good criticism like that all the time in school. But when you do get it, it’s like gold. </a:t>
            </a:r>
          </a:p>
          <a:p>
            <a:endParaRPr lang="en-US" sz="2200" dirty="0"/>
          </a:p>
        </p:txBody>
      </p:sp>
    </p:spTree>
    <p:extLst>
      <p:ext uri="{BB962C8B-B14F-4D97-AF65-F5344CB8AC3E}">
        <p14:creationId xmlns:p14="http://schemas.microsoft.com/office/powerpoint/2010/main" val="175842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student achievement</a:t>
            </a:r>
          </a:p>
        </p:txBody>
      </p:sp>
      <p:graphicFrame>
        <p:nvGraphicFramePr>
          <p:cNvPr id="4" name="Content Placeholder 3"/>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768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1677187"/>
            <a:ext cx="5384801" cy="1923264"/>
          </a:xfrm>
        </p:spPr>
        <p:txBody>
          <a:bodyPr/>
          <a:lstStyle/>
          <a:p>
            <a:r>
              <a:rPr lang="en-US" dirty="0"/>
              <a:t>Why formative assessment needs to be a priority</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6</a:t>
            </a:fld>
            <a:endParaRPr lang="en-US" dirty="0"/>
          </a:p>
        </p:txBody>
      </p:sp>
    </p:spTree>
    <p:extLst>
      <p:ext uri="{BB962C8B-B14F-4D97-AF65-F5344CB8AC3E}">
        <p14:creationId xmlns:p14="http://schemas.microsoft.com/office/powerpoint/2010/main" val="129432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Formative Assessment?</a:t>
            </a:r>
          </a:p>
        </p:txBody>
      </p:sp>
      <p:sp>
        <p:nvSpPr>
          <p:cNvPr id="3" name="Content Placeholder 2"/>
          <p:cNvSpPr>
            <a:spLocks noGrp="1"/>
          </p:cNvSpPr>
          <p:nvPr>
            <p:ph idx="1"/>
          </p:nvPr>
        </p:nvSpPr>
        <p:spPr>
          <a:xfrm>
            <a:off x="717550" y="1384300"/>
            <a:ext cx="8426450" cy="5473700"/>
          </a:xfrm>
        </p:spPr>
        <p:txBody>
          <a:bodyPr/>
          <a:lstStyle/>
          <a:p>
            <a:r>
              <a:rPr lang="en-US" dirty="0"/>
              <a:t>A principle and an uncomfortable fact about the world</a:t>
            </a:r>
          </a:p>
          <a:p>
            <a:pPr lvl="1"/>
            <a:r>
              <a:rPr lang="en-US" dirty="0"/>
              <a:t>The principle:</a:t>
            </a:r>
          </a:p>
          <a:p>
            <a:pPr lvl="2"/>
            <a:r>
              <a:rPr lang="en-US" dirty="0"/>
              <a:t>"If I had to reduce all of educational psychology to just one principle, I would say this: The most important single factor influencing learning is what the learner already knows. Ascertain this and teach him [or her] accordingly” (</a:t>
            </a:r>
            <a:r>
              <a:rPr lang="en-US" dirty="0" err="1"/>
              <a:t>Ausubel</a:t>
            </a:r>
            <a:r>
              <a:rPr lang="en-US" dirty="0"/>
              <a:t>, 1968 p. vi)</a:t>
            </a:r>
          </a:p>
          <a:p>
            <a:pPr lvl="1"/>
            <a:r>
              <a:rPr lang="en-US" dirty="0"/>
              <a:t>The uncomfortable fact:</a:t>
            </a:r>
          </a:p>
          <a:p>
            <a:pPr lvl="2"/>
            <a:r>
              <a:rPr lang="en-US" dirty="0"/>
              <a:t>Students do not learn what we teach.</a:t>
            </a:r>
          </a:p>
          <a:p>
            <a:pPr lvl="1"/>
            <a:r>
              <a:rPr lang="is-IS" dirty="0"/>
              <a:t>What is learning?</a:t>
            </a:r>
          </a:p>
          <a:p>
            <a:pPr lvl="2"/>
            <a:r>
              <a:rPr lang="is-IS" dirty="0"/>
              <a:t>Learning is a change in long-term memory (Kirschner et al., 2006)</a:t>
            </a:r>
          </a:p>
          <a:p>
            <a:pPr lvl="2"/>
            <a:r>
              <a:rPr lang="is-IS" dirty="0"/>
              <a:t>The fact that someone can do something now does not mean they will be able to do it in six weeks, </a:t>
            </a:r>
            <a:r>
              <a:rPr lang="is-IS" b="1" dirty="0"/>
              <a:t>but</a:t>
            </a:r>
          </a:p>
          <a:p>
            <a:pPr lvl="2"/>
            <a:r>
              <a:rPr lang="is-IS" dirty="0"/>
              <a:t>If they cannot do something now, it is highly unlikely they will be able to do it in six weeks</a:t>
            </a:r>
          </a:p>
        </p:txBody>
      </p:sp>
      <p:sp>
        <p:nvSpPr>
          <p:cNvPr id="6" name="Slide Number Placeholder 5"/>
          <p:cNvSpPr>
            <a:spLocks noGrp="1"/>
          </p:cNvSpPr>
          <p:nvPr>
            <p:ph type="sldNum" sz="quarter" idx="12"/>
          </p:nvPr>
        </p:nvSpPr>
        <p:spPr>
          <a:xfrm>
            <a:off x="0" y="977900"/>
            <a:ext cx="635000" cy="231775"/>
          </a:xfrm>
        </p:spPr>
        <p:txBody>
          <a:bodyPr/>
          <a:lstStyle/>
          <a:p>
            <a:fld id="{ED339179-AF39-9B4A-A1CE-3E67456E6F54}" type="slidenum">
              <a:rPr lang="en-US" smtClean="0"/>
              <a:pPr/>
              <a:t>7</a:t>
            </a:fld>
            <a:endParaRPr lang="en-US"/>
          </a:p>
        </p:txBody>
      </p:sp>
    </p:spTree>
    <p:extLst>
      <p:ext uri="{BB962C8B-B14F-4D97-AF65-F5344CB8AC3E}">
        <p14:creationId xmlns:p14="http://schemas.microsoft.com/office/powerpoint/2010/main" val="38837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Plan “B” into Plan “A”</a:t>
            </a:r>
          </a:p>
        </p:txBody>
      </p:sp>
      <p:pic>
        <p:nvPicPr>
          <p:cNvPr id="5" name="Content Placeholder 4" descr="forked road&#10;"/>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lstStyle/>
          <a:p>
            <a:pPr>
              <a:defRPr/>
            </a:pPr>
            <a:fld id="{ED339179-AF39-9B4A-A1CE-3E67456E6F54}" type="slidenum">
              <a:rPr lang="en-US" smtClean="0">
                <a:solidFill>
                  <a:prstClr val="black"/>
                </a:solidFill>
                <a:latin typeface="Calibri"/>
              </a:rPr>
              <a:pPr>
                <a:defRPr/>
              </a:pPr>
              <a:t>8</a:t>
            </a:fld>
            <a:endParaRPr lang="en-US">
              <a:solidFill>
                <a:prstClr val="black"/>
              </a:solidFill>
              <a:latin typeface="Calibri"/>
            </a:endParaRPr>
          </a:p>
        </p:txBody>
      </p:sp>
    </p:spTree>
    <p:extLst>
      <p:ext uri="{BB962C8B-B14F-4D97-AF65-F5344CB8AC3E}">
        <p14:creationId xmlns:p14="http://schemas.microsoft.com/office/powerpoint/2010/main" val="827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a:t>Relevant studies</a:t>
            </a:r>
          </a:p>
        </p:txBody>
      </p:sp>
      <p:sp>
        <p:nvSpPr>
          <p:cNvPr id="40962" name="Rectangle 1027"/>
          <p:cNvSpPr>
            <a:spLocks noGrp="1" noChangeArrowheads="1"/>
          </p:cNvSpPr>
          <p:nvPr>
            <p:ph sz="quarter" idx="1"/>
          </p:nvPr>
        </p:nvSpPr>
        <p:spPr>
          <a:xfrm>
            <a:off x="609600" y="1589567"/>
            <a:ext cx="4119047" cy="4572000"/>
          </a:xfrm>
        </p:spPr>
        <p:txBody>
          <a:bodyPr>
            <a:normAutofit/>
          </a:bodyPr>
          <a:lstStyle/>
          <a:p>
            <a:r>
              <a:rPr lang="en-US" sz="2400" dirty="0"/>
              <a:t>Fuchs &amp; Fuchs (1986)</a:t>
            </a:r>
          </a:p>
          <a:p>
            <a:r>
              <a:rPr lang="en-US" sz="2400" dirty="0"/>
              <a:t>Natriello (1987)</a:t>
            </a:r>
          </a:p>
          <a:p>
            <a:r>
              <a:rPr lang="en-US" sz="2400" dirty="0"/>
              <a:t>Crooks (1988)</a:t>
            </a:r>
          </a:p>
          <a:p>
            <a:r>
              <a:rPr lang="en-US" sz="2400" dirty="0"/>
              <a:t>Bangert-Drowns et al. (1991)</a:t>
            </a:r>
          </a:p>
          <a:p>
            <a:r>
              <a:rPr lang="en-US" sz="2400" dirty="0"/>
              <a:t>Dempster (1991, 1992)</a:t>
            </a:r>
          </a:p>
          <a:p>
            <a:r>
              <a:rPr lang="en-US" sz="2400" dirty="0"/>
              <a:t>Elshout-Mohr (1994)</a:t>
            </a:r>
          </a:p>
          <a:p>
            <a:r>
              <a:rPr lang="en-US" sz="2400" dirty="0"/>
              <a:t>Kluger &amp; DeNisi (1996)</a:t>
            </a:r>
          </a:p>
          <a:p>
            <a:r>
              <a:rPr lang="en-US" sz="2400" dirty="0"/>
              <a:t>Black &amp; Wiliam (1998)</a:t>
            </a:r>
          </a:p>
        </p:txBody>
      </p:sp>
      <p:sp>
        <p:nvSpPr>
          <p:cNvPr id="40963" name="Rectangle 1028"/>
          <p:cNvSpPr>
            <a:spLocks noGrp="1" noChangeArrowheads="1"/>
          </p:cNvSpPr>
          <p:nvPr>
            <p:ph sz="quarter" idx="2"/>
          </p:nvPr>
        </p:nvSpPr>
        <p:spPr>
          <a:xfrm>
            <a:off x="4648200" y="1600200"/>
            <a:ext cx="4495800" cy="4525963"/>
          </a:xfrm>
        </p:spPr>
        <p:txBody>
          <a:bodyPr>
            <a:normAutofit/>
          </a:bodyPr>
          <a:lstStyle/>
          <a:p>
            <a:r>
              <a:rPr lang="en-US" sz="2400" dirty="0"/>
              <a:t>Nyquist (2003)</a:t>
            </a:r>
          </a:p>
          <a:p>
            <a:r>
              <a:rPr lang="en-US" sz="2400" dirty="0"/>
              <a:t>Allal &amp; Lopez (2005)</a:t>
            </a:r>
          </a:p>
          <a:p>
            <a:r>
              <a:rPr lang="en-US" sz="2400" dirty="0"/>
              <a:t>Köller (2005)</a:t>
            </a:r>
          </a:p>
          <a:p>
            <a:r>
              <a:rPr lang="en-US" sz="2400" dirty="0"/>
              <a:t>Brookhart (2007)</a:t>
            </a:r>
          </a:p>
          <a:p>
            <a:r>
              <a:rPr lang="en-US" sz="2400" dirty="0"/>
              <a:t>Wiliam (2007)</a:t>
            </a:r>
          </a:p>
          <a:p>
            <a:r>
              <a:rPr lang="en-US" sz="2400" dirty="0"/>
              <a:t>Hattie &amp; Timperley (2007)</a:t>
            </a:r>
          </a:p>
          <a:p>
            <a:r>
              <a:rPr lang="en-US" sz="2400" dirty="0"/>
              <a:t>Shute (2008)</a:t>
            </a:r>
          </a:p>
          <a:p>
            <a:r>
              <a:rPr lang="en-US" sz="2400" dirty="0"/>
              <a:t>Kingston &amp; Nash (2011, 2015)</a:t>
            </a:r>
          </a:p>
        </p:txBody>
      </p:sp>
      <p:sp>
        <p:nvSpPr>
          <p:cNvPr id="2" name="Slide Number Placeholder 1"/>
          <p:cNvSpPr>
            <a:spLocks noGrp="1"/>
          </p:cNvSpPr>
          <p:nvPr>
            <p:ph type="sldNum" sz="quarter" idx="12"/>
          </p:nvPr>
        </p:nvSpPr>
        <p:spPr/>
        <p:txBody>
          <a:bodyPr/>
          <a:lstStyle/>
          <a:p>
            <a:fld id="{9C0F6FC3-3F0F-484D-B7AD-35414CAF3DD6}" type="slidenum">
              <a:rPr lang="en-US" smtClean="0"/>
              <a:t>9</a:t>
            </a:fld>
            <a:endParaRPr lang="en-US"/>
          </a:p>
        </p:txBody>
      </p:sp>
    </p:spTree>
    <p:extLst>
      <p:ext uri="{BB962C8B-B14F-4D97-AF65-F5344CB8AC3E}">
        <p14:creationId xmlns:p14="http://schemas.microsoft.com/office/powerpoint/2010/main" val="1543771740"/>
      </p:ext>
    </p:extLst>
  </p:cSld>
  <p:clrMapOvr>
    <a:masterClrMapping/>
  </p:clrMapOvr>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22029</TotalTime>
  <Words>2803</Words>
  <Application>Microsoft Office PowerPoint</Application>
  <PresentationFormat>On-screen Show (4:3)</PresentationFormat>
  <Paragraphs>461</Paragraphs>
  <Slides>54</Slides>
  <Notes>20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Dylan Wiliam Template 2014</vt:lpstr>
      <vt:lpstr>Dylan Wiliam (@dylanwiliam)</vt:lpstr>
      <vt:lpstr>Learning and performance</vt:lpstr>
      <vt:lpstr>Learning and performance</vt:lpstr>
      <vt:lpstr>What is learning? </vt:lpstr>
      <vt:lpstr>Where should our efforts be focused?</vt:lpstr>
      <vt:lpstr>Why formative assessment needs to be a priority</vt:lpstr>
      <vt:lpstr>Why Formative Assessment?</vt:lpstr>
      <vt:lpstr>Building Plan “B” into Plan “A”</vt:lpstr>
      <vt:lpstr>Relevant studies</vt:lpstr>
      <vt:lpstr>Formative assessment: A contested term</vt:lpstr>
      <vt:lpstr>Unpacking formative assessment</vt:lpstr>
      <vt:lpstr>Unpacking formative assessment</vt:lpstr>
      <vt:lpstr>Strategies and practical techniques for classroom formative assessment</vt:lpstr>
      <vt:lpstr>Clarifying, sharing and understanding learning intentions</vt:lpstr>
      <vt:lpstr>PowerPoint Presentation</vt:lpstr>
      <vt:lpstr>Memory on land and underwater</vt:lpstr>
      <vt:lpstr>Memory and context</vt:lpstr>
      <vt:lpstr>Alcohol and memory</vt:lpstr>
      <vt:lpstr>Share learning intentions</vt:lpstr>
      <vt:lpstr>Question generation and learning</vt:lpstr>
      <vt:lpstr>Six treatment groups</vt:lpstr>
      <vt:lpstr>Question generation and learning</vt:lpstr>
      <vt:lpstr>Test scores</vt:lpstr>
      <vt:lpstr>Possible confounds</vt:lpstr>
      <vt:lpstr>Experiment 2</vt:lpstr>
      <vt:lpstr>Experiment 2 results</vt:lpstr>
      <vt:lpstr>Engineering effective discussions, activities, and classroom tasks that elicit evidence of learning</vt:lpstr>
      <vt:lpstr>Eliciting evidence</vt:lpstr>
      <vt:lpstr>Alternatives to questioning</vt:lpstr>
      <vt:lpstr>Alternatives to questions</vt:lpstr>
      <vt:lpstr>Eliciting evidence</vt:lpstr>
      <vt:lpstr>Eliciting evidence: Kinds of questions</vt:lpstr>
      <vt:lpstr>Discussion questions: Science</vt:lpstr>
      <vt:lpstr>Discussion questions: History</vt:lpstr>
      <vt:lpstr>Diagnostic questions: Psychology</vt:lpstr>
      <vt:lpstr>Developing good questions</vt:lpstr>
      <vt:lpstr>PowerPoint Presentation</vt:lpstr>
      <vt:lpstr>What makes a good hinge question?</vt:lpstr>
      <vt:lpstr>Multiple correct responses</vt:lpstr>
      <vt:lpstr>Providing feedback that moves learners forward</vt:lpstr>
      <vt:lpstr>Origins and antecedents</vt:lpstr>
      <vt:lpstr>Discussion</vt:lpstr>
      <vt:lpstr>Feedback in psychology</vt:lpstr>
      <vt:lpstr>… an evolving concept (Brookhart, 2007)</vt:lpstr>
      <vt:lpstr>Kinds of feedback (Nyquist, 2003)</vt:lpstr>
      <vt:lpstr>Effects of formative assessment (HE)</vt:lpstr>
      <vt:lpstr>Wise feedback: Study 1</vt:lpstr>
      <vt:lpstr>Student revisions</vt:lpstr>
      <vt:lpstr>Wise feedback: Study 2</vt:lpstr>
      <vt:lpstr>Impact on achievement</vt:lpstr>
      <vt:lpstr>Trust in school</vt:lpstr>
      <vt:lpstr>Wise feedback: Study 3</vt:lpstr>
      <vt:lpstr>Wise feedback examples</vt:lpstr>
      <vt:lpstr>Impact on student achievement</vt:lpstr>
    </vt:vector>
  </TitlesOfParts>
  <Company>Learning Sciences International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182</cp:revision>
  <dcterms:created xsi:type="dcterms:W3CDTF">2014-10-09T19:30:01Z</dcterms:created>
  <dcterms:modified xsi:type="dcterms:W3CDTF">2019-10-10T20:33:38Z</dcterms:modified>
</cp:coreProperties>
</file>