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357" r:id="rId2"/>
    <p:sldId id="390" r:id="rId3"/>
    <p:sldId id="350" r:id="rId4"/>
    <p:sldId id="351" r:id="rId5"/>
    <p:sldId id="314" r:id="rId6"/>
    <p:sldId id="335" r:id="rId7"/>
    <p:sldId id="488" r:id="rId8"/>
    <p:sldId id="319" r:id="rId9"/>
    <p:sldId id="561" r:id="rId10"/>
    <p:sldId id="485" r:id="rId11"/>
    <p:sldId id="498" r:id="rId12"/>
    <p:sldId id="333" r:id="rId13"/>
    <p:sldId id="524" r:id="rId14"/>
    <p:sldId id="497" r:id="rId15"/>
    <p:sldId id="458" r:id="rId16"/>
    <p:sldId id="459" r:id="rId17"/>
    <p:sldId id="460" r:id="rId18"/>
    <p:sldId id="462" r:id="rId19"/>
    <p:sldId id="463" r:id="rId20"/>
    <p:sldId id="563" r:id="rId21"/>
    <p:sldId id="317" r:id="rId22"/>
    <p:sldId id="336" r:id="rId23"/>
    <p:sldId id="487" r:id="rId24"/>
    <p:sldId id="516" r:id="rId25"/>
    <p:sldId id="564" r:id="rId26"/>
    <p:sldId id="569" r:id="rId27"/>
    <p:sldId id="566" r:id="rId28"/>
    <p:sldId id="474" r:id="rId29"/>
    <p:sldId id="562" r:id="rId30"/>
    <p:sldId id="571" r:id="rId31"/>
    <p:sldId id="331" r:id="rId32"/>
    <p:sldId id="512" r:id="rId33"/>
    <p:sldId id="567" r:id="rId34"/>
    <p:sldId id="533" r:id="rId35"/>
    <p:sldId id="568" r:id="rId36"/>
    <p:sldId id="570" r:id="rId37"/>
    <p:sldId id="431" r:id="rId38"/>
    <p:sldId id="490" r:id="rId39"/>
    <p:sldId id="535" r:id="rId40"/>
    <p:sldId id="536" r:id="rId41"/>
    <p:sldId id="537" r:id="rId42"/>
    <p:sldId id="538" r:id="rId43"/>
    <p:sldId id="406" r:id="rId44"/>
    <p:sldId id="341" r:id="rId45"/>
    <p:sldId id="573" r:id="rId46"/>
    <p:sldId id="572" r:id="rId47"/>
    <p:sldId id="523" r:id="rId48"/>
    <p:sldId id="326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B7D7"/>
    <a:srgbClr val="876A2D"/>
    <a:srgbClr val="988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B9478A-DE43-9665-E226-0A8AAE45C6E2}" v="27" dt="2019-10-10T20:50:25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5" autoAdjust="0"/>
    <p:restoredTop sz="91426" autoAdjust="0"/>
  </p:normalViewPr>
  <p:slideViewPr>
    <p:cSldViewPr snapToGrid="0" snapToObjects="1">
      <p:cViewPr varScale="1">
        <p:scale>
          <a:sx n="74" d="100"/>
          <a:sy n="74" d="100"/>
        </p:scale>
        <p:origin x="16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oms, Hilary" userId="S::hilary.neloms@touro.edu::305a1409-e42b-4154-b75e-b7c6a7844028" providerId="AD" clId="Web-{F6B9478A-DE43-9665-E226-0A8AAE45C6E2}"/>
    <pc:docChg chg="modSld">
      <pc:chgData name="Neloms, Hilary" userId="S::hilary.neloms@touro.edu::305a1409-e42b-4154-b75e-b7c6a7844028" providerId="AD" clId="Web-{F6B9478A-DE43-9665-E226-0A8AAE45C6E2}" dt="2019-10-10T20:50:25.783" v="26"/>
      <pc:docMkLst>
        <pc:docMk/>
      </pc:docMkLst>
      <pc:sldChg chg="modSp">
        <pc:chgData name="Neloms, Hilary" userId="S::hilary.neloms@touro.edu::305a1409-e42b-4154-b75e-b7c6a7844028" providerId="AD" clId="Web-{F6B9478A-DE43-9665-E226-0A8AAE45C6E2}" dt="2019-10-10T20:43:54.188" v="3"/>
        <pc:sldMkLst>
          <pc:docMk/>
          <pc:sldMk cId="468879966" sldId="314"/>
        </pc:sldMkLst>
        <pc:picChg chg="mod">
          <ac:chgData name="Neloms, Hilary" userId="S::hilary.neloms@touro.edu::305a1409-e42b-4154-b75e-b7c6a7844028" providerId="AD" clId="Web-{F6B9478A-DE43-9665-E226-0A8AAE45C6E2}" dt="2019-10-10T20:43:54.188" v="3"/>
          <ac:picMkLst>
            <pc:docMk/>
            <pc:sldMk cId="468879966" sldId="314"/>
            <ac:picMk id="13" creationId="{00000000-0000-0000-0000-000000000000}"/>
          </ac:picMkLst>
        </pc:picChg>
      </pc:sldChg>
      <pc:sldChg chg="modSp">
        <pc:chgData name="Neloms, Hilary" userId="S::hilary.neloms@touro.edu::305a1409-e42b-4154-b75e-b7c6a7844028" providerId="AD" clId="Web-{F6B9478A-DE43-9665-E226-0A8AAE45C6E2}" dt="2019-10-10T20:49:13.455" v="21"/>
        <pc:sldMkLst>
          <pc:docMk/>
          <pc:sldMk cId="3687319472" sldId="326"/>
        </pc:sldMkLst>
        <pc:picChg chg="mod">
          <ac:chgData name="Neloms, Hilary" userId="S::hilary.neloms@touro.edu::305a1409-e42b-4154-b75e-b7c6a7844028" providerId="AD" clId="Web-{F6B9478A-DE43-9665-E226-0A8AAE45C6E2}" dt="2019-10-10T20:48:51.939" v="20"/>
          <ac:picMkLst>
            <pc:docMk/>
            <pc:sldMk cId="3687319472" sldId="326"/>
            <ac:picMk id="3" creationId="{00000000-0000-0000-0000-000000000000}"/>
          </ac:picMkLst>
        </pc:picChg>
        <pc:picChg chg="mod">
          <ac:chgData name="Neloms, Hilary" userId="S::hilary.neloms@touro.edu::305a1409-e42b-4154-b75e-b7c6a7844028" providerId="AD" clId="Web-{F6B9478A-DE43-9665-E226-0A8AAE45C6E2}" dt="2019-10-10T20:49:13.455" v="21"/>
          <ac:picMkLst>
            <pc:docMk/>
            <pc:sldMk cId="3687319472" sldId="326"/>
            <ac:picMk id="7" creationId="{490E85D0-D8CD-B340-87C9-E9BA2719E6AD}"/>
          </ac:picMkLst>
        </pc:picChg>
      </pc:sldChg>
      <pc:sldChg chg="modSp">
        <pc:chgData name="Neloms, Hilary" userId="S::hilary.neloms@touro.edu::305a1409-e42b-4154-b75e-b7c6a7844028" providerId="AD" clId="Web-{F6B9478A-DE43-9665-E226-0A8AAE45C6E2}" dt="2019-10-10T20:45:04.188" v="7"/>
        <pc:sldMkLst>
          <pc:docMk/>
          <pc:sldMk cId="468879966" sldId="333"/>
        </pc:sldMkLst>
        <pc:picChg chg="mod">
          <ac:chgData name="Neloms, Hilary" userId="S::hilary.neloms@touro.edu::305a1409-e42b-4154-b75e-b7c6a7844028" providerId="AD" clId="Web-{F6B9478A-DE43-9665-E226-0A8AAE45C6E2}" dt="2019-10-10T20:45:04.188" v="7"/>
          <ac:picMkLst>
            <pc:docMk/>
            <pc:sldMk cId="468879966" sldId="333"/>
            <ac:picMk id="13" creationId="{00000000-0000-0000-0000-000000000000}"/>
          </ac:picMkLst>
        </pc:picChg>
      </pc:sldChg>
      <pc:sldChg chg="modSp">
        <pc:chgData name="Neloms, Hilary" userId="S::hilary.neloms@touro.edu::305a1409-e42b-4154-b75e-b7c6a7844028" providerId="AD" clId="Web-{F6B9478A-DE43-9665-E226-0A8AAE45C6E2}" dt="2019-10-10T20:44:16.579" v="5" actId="1076"/>
        <pc:sldMkLst>
          <pc:docMk/>
          <pc:sldMk cId="468879966" sldId="335"/>
        </pc:sldMkLst>
        <pc:spChg chg="mod">
          <ac:chgData name="Neloms, Hilary" userId="S::hilary.neloms@touro.edu::305a1409-e42b-4154-b75e-b7c6a7844028" providerId="AD" clId="Web-{F6B9478A-DE43-9665-E226-0A8AAE45C6E2}" dt="2019-10-10T20:44:16.579" v="5" actId="1076"/>
          <ac:spMkLst>
            <pc:docMk/>
            <pc:sldMk cId="468879966" sldId="335"/>
            <ac:spMk id="5" creationId="{00000000-0000-0000-0000-000000000000}"/>
          </ac:spMkLst>
        </pc:spChg>
        <pc:picChg chg="mod">
          <ac:chgData name="Neloms, Hilary" userId="S::hilary.neloms@touro.edu::305a1409-e42b-4154-b75e-b7c6a7844028" providerId="AD" clId="Web-{F6B9478A-DE43-9665-E226-0A8AAE45C6E2}" dt="2019-10-10T20:44:07.500" v="4"/>
          <ac:picMkLst>
            <pc:docMk/>
            <pc:sldMk cId="468879966" sldId="335"/>
            <ac:picMk id="13" creationId="{00000000-0000-0000-0000-000000000000}"/>
          </ac:picMkLst>
        </pc:picChg>
      </pc:sldChg>
      <pc:sldChg chg="modSp">
        <pc:chgData name="Neloms, Hilary" userId="S::hilary.neloms@touro.edu::305a1409-e42b-4154-b75e-b7c6a7844028" providerId="AD" clId="Web-{F6B9478A-DE43-9665-E226-0A8AAE45C6E2}" dt="2019-10-10T20:47:01.548" v="13"/>
        <pc:sldMkLst>
          <pc:docMk/>
          <pc:sldMk cId="3953558706" sldId="336"/>
        </pc:sldMkLst>
        <pc:picChg chg="mod">
          <ac:chgData name="Neloms, Hilary" userId="S::hilary.neloms@touro.edu::305a1409-e42b-4154-b75e-b7c6a7844028" providerId="AD" clId="Web-{F6B9478A-DE43-9665-E226-0A8AAE45C6E2}" dt="2019-10-10T20:47:01.548" v="13"/>
          <ac:picMkLst>
            <pc:docMk/>
            <pc:sldMk cId="3953558706" sldId="336"/>
            <ac:picMk id="4" creationId="{00000000-0000-0000-0000-000000000000}"/>
          </ac:picMkLst>
        </pc:picChg>
      </pc:sldChg>
      <pc:sldChg chg="delSp">
        <pc:chgData name="Neloms, Hilary" userId="S::hilary.neloms@touro.edu::305a1409-e42b-4154-b75e-b7c6a7844028" providerId="AD" clId="Web-{F6B9478A-DE43-9665-E226-0A8AAE45C6E2}" dt="2019-10-10T20:50:20.315" v="25"/>
        <pc:sldMkLst>
          <pc:docMk/>
          <pc:sldMk cId="631448327" sldId="341"/>
        </pc:sldMkLst>
        <pc:spChg chg="del">
          <ac:chgData name="Neloms, Hilary" userId="S::hilary.neloms@touro.edu::305a1409-e42b-4154-b75e-b7c6a7844028" providerId="AD" clId="Web-{F6B9478A-DE43-9665-E226-0A8AAE45C6E2}" dt="2019-10-10T20:50:20.315" v="25"/>
          <ac:spMkLst>
            <pc:docMk/>
            <pc:sldMk cId="631448327" sldId="341"/>
            <ac:spMk id="2" creationId="{00000000-0000-0000-0000-000000000000}"/>
          </ac:spMkLst>
        </pc:spChg>
      </pc:sldChg>
      <pc:sldChg chg="modSp">
        <pc:chgData name="Neloms, Hilary" userId="S::hilary.neloms@touro.edu::305a1409-e42b-4154-b75e-b7c6a7844028" providerId="AD" clId="Web-{F6B9478A-DE43-9665-E226-0A8AAE45C6E2}" dt="2019-10-10T20:43:13.766" v="1"/>
        <pc:sldMkLst>
          <pc:docMk/>
          <pc:sldMk cId="1170004596" sldId="350"/>
        </pc:sldMkLst>
        <pc:picChg chg="mod">
          <ac:chgData name="Neloms, Hilary" userId="S::hilary.neloms@touro.edu::305a1409-e42b-4154-b75e-b7c6a7844028" providerId="AD" clId="Web-{F6B9478A-DE43-9665-E226-0A8AAE45C6E2}" dt="2019-10-10T20:43:13.766" v="1"/>
          <ac:picMkLst>
            <pc:docMk/>
            <pc:sldMk cId="1170004596" sldId="350"/>
            <ac:picMk id="7" creationId="{00000000-0000-0000-0000-000000000000}"/>
          </ac:picMkLst>
        </pc:picChg>
      </pc:sldChg>
      <pc:sldChg chg="modSp">
        <pc:chgData name="Neloms, Hilary" userId="S::hilary.neloms@touro.edu::305a1409-e42b-4154-b75e-b7c6a7844028" providerId="AD" clId="Web-{F6B9478A-DE43-9665-E226-0A8AAE45C6E2}" dt="2019-10-10T20:43:44.063" v="2"/>
        <pc:sldMkLst>
          <pc:docMk/>
          <pc:sldMk cId="3829845836" sldId="351"/>
        </pc:sldMkLst>
        <pc:picChg chg="mod">
          <ac:chgData name="Neloms, Hilary" userId="S::hilary.neloms@touro.edu::305a1409-e42b-4154-b75e-b7c6a7844028" providerId="AD" clId="Web-{F6B9478A-DE43-9665-E226-0A8AAE45C6E2}" dt="2019-10-10T20:43:44.063" v="2"/>
          <ac:picMkLst>
            <pc:docMk/>
            <pc:sldMk cId="3829845836" sldId="351"/>
            <ac:picMk id="4" creationId="{00000000-0000-0000-0000-000000000000}"/>
          </ac:picMkLst>
        </pc:picChg>
      </pc:sldChg>
      <pc:sldChg chg="modSp">
        <pc:chgData name="Neloms, Hilary" userId="S::hilary.neloms@touro.edu::305a1409-e42b-4154-b75e-b7c6a7844028" providerId="AD" clId="Web-{F6B9478A-DE43-9665-E226-0A8AAE45C6E2}" dt="2019-10-10T20:34:41.076" v="0"/>
        <pc:sldMkLst>
          <pc:docMk/>
          <pc:sldMk cId="3723412462" sldId="390"/>
        </pc:sldMkLst>
        <pc:picChg chg="mod">
          <ac:chgData name="Neloms, Hilary" userId="S::hilary.neloms@touro.edu::305a1409-e42b-4154-b75e-b7c6a7844028" providerId="AD" clId="Web-{F6B9478A-DE43-9665-E226-0A8AAE45C6E2}" dt="2019-10-10T20:34:41.076" v="0"/>
          <ac:picMkLst>
            <pc:docMk/>
            <pc:sldMk cId="3723412462" sldId="390"/>
            <ac:picMk id="6" creationId="{80F18932-1504-E340-A6FA-2F1C19A21F65}"/>
          </ac:picMkLst>
        </pc:picChg>
      </pc:sldChg>
      <pc:sldChg chg="modSp">
        <pc:chgData name="Neloms, Hilary" userId="S::hilary.neloms@touro.edu::305a1409-e42b-4154-b75e-b7c6a7844028" providerId="AD" clId="Web-{F6B9478A-DE43-9665-E226-0A8AAE45C6E2}" dt="2019-10-10T20:45:22.985" v="8"/>
        <pc:sldMkLst>
          <pc:docMk/>
          <pc:sldMk cId="2583216300" sldId="459"/>
        </pc:sldMkLst>
        <pc:picChg chg="mod">
          <ac:chgData name="Neloms, Hilary" userId="S::hilary.neloms@touro.edu::305a1409-e42b-4154-b75e-b7c6a7844028" providerId="AD" clId="Web-{F6B9478A-DE43-9665-E226-0A8AAE45C6E2}" dt="2019-10-10T20:45:22.985" v="8"/>
          <ac:picMkLst>
            <pc:docMk/>
            <pc:sldMk cId="2583216300" sldId="459"/>
            <ac:picMk id="4" creationId="{16DE0C0B-646C-41FD-BC8F-49BA63664067}"/>
          </ac:picMkLst>
        </pc:picChg>
      </pc:sldChg>
      <pc:sldChg chg="delSp">
        <pc:chgData name="Neloms, Hilary" userId="S::hilary.neloms@touro.edu::305a1409-e42b-4154-b75e-b7c6a7844028" providerId="AD" clId="Web-{F6B9478A-DE43-9665-E226-0A8AAE45C6E2}" dt="2019-10-10T20:49:36.002" v="22"/>
        <pc:sldMkLst>
          <pc:docMk/>
          <pc:sldMk cId="2478725498" sldId="460"/>
        </pc:sldMkLst>
        <pc:spChg chg="del">
          <ac:chgData name="Neloms, Hilary" userId="S::hilary.neloms@touro.edu::305a1409-e42b-4154-b75e-b7c6a7844028" providerId="AD" clId="Web-{F6B9478A-DE43-9665-E226-0A8AAE45C6E2}" dt="2019-10-10T20:49:36.002" v="22"/>
          <ac:spMkLst>
            <pc:docMk/>
            <pc:sldMk cId="2478725498" sldId="460"/>
            <ac:spMk id="2" creationId="{00000000-0000-0000-0000-000000000000}"/>
          </ac:spMkLst>
        </pc:spChg>
      </pc:sldChg>
      <pc:sldChg chg="modSp">
        <pc:chgData name="Neloms, Hilary" userId="S::hilary.neloms@touro.edu::305a1409-e42b-4154-b75e-b7c6a7844028" providerId="AD" clId="Web-{F6B9478A-DE43-9665-E226-0A8AAE45C6E2}" dt="2019-10-10T20:45:46.016" v="9"/>
        <pc:sldMkLst>
          <pc:docMk/>
          <pc:sldMk cId="3292110247" sldId="462"/>
        </pc:sldMkLst>
        <pc:picChg chg="mod">
          <ac:chgData name="Neloms, Hilary" userId="S::hilary.neloms@touro.edu::305a1409-e42b-4154-b75e-b7c6a7844028" providerId="AD" clId="Web-{F6B9478A-DE43-9665-E226-0A8AAE45C6E2}" dt="2019-10-10T20:45:46.016" v="9"/>
          <ac:picMkLst>
            <pc:docMk/>
            <pc:sldMk cId="3292110247" sldId="462"/>
            <ac:picMk id="40963" creationId="{00000000-0000-0000-0000-000000000000}"/>
          </ac:picMkLst>
        </pc:picChg>
      </pc:sldChg>
      <pc:sldChg chg="modSp">
        <pc:chgData name="Neloms, Hilary" userId="S::hilary.neloms@touro.edu::305a1409-e42b-4154-b75e-b7c6a7844028" providerId="AD" clId="Web-{F6B9478A-DE43-9665-E226-0A8AAE45C6E2}" dt="2019-10-10T20:46:18.314" v="11"/>
        <pc:sldMkLst>
          <pc:docMk/>
          <pc:sldMk cId="1390378562" sldId="463"/>
        </pc:sldMkLst>
        <pc:picChg chg="mod">
          <ac:chgData name="Neloms, Hilary" userId="S::hilary.neloms@touro.edu::305a1409-e42b-4154-b75e-b7c6a7844028" providerId="AD" clId="Web-{F6B9478A-DE43-9665-E226-0A8AAE45C6E2}" dt="2019-10-10T20:46:07.407" v="10"/>
          <ac:picMkLst>
            <pc:docMk/>
            <pc:sldMk cId="1390378562" sldId="463"/>
            <ac:picMk id="40963" creationId="{00000000-0000-0000-0000-000000000000}"/>
          </ac:picMkLst>
        </pc:picChg>
        <pc:picChg chg="mod">
          <ac:chgData name="Neloms, Hilary" userId="S::hilary.neloms@touro.edu::305a1409-e42b-4154-b75e-b7c6a7844028" providerId="AD" clId="Web-{F6B9478A-DE43-9665-E226-0A8AAE45C6E2}" dt="2019-10-10T20:46:18.314" v="11"/>
          <ac:picMkLst>
            <pc:docMk/>
            <pc:sldMk cId="1390378562" sldId="463"/>
            <ac:picMk id="40965" creationId="{00000000-0000-0000-0000-000000000000}"/>
          </ac:picMkLst>
        </pc:picChg>
      </pc:sldChg>
      <pc:sldChg chg="delSp">
        <pc:chgData name="Neloms, Hilary" userId="S::hilary.neloms@touro.edu::305a1409-e42b-4154-b75e-b7c6a7844028" providerId="AD" clId="Web-{F6B9478A-DE43-9665-E226-0A8AAE45C6E2}" dt="2019-10-10T20:50:14.611" v="24"/>
        <pc:sldMkLst>
          <pc:docMk/>
          <pc:sldMk cId="3117446180" sldId="474"/>
        </pc:sldMkLst>
        <pc:spChg chg="del">
          <ac:chgData name="Neloms, Hilary" userId="S::hilary.neloms@touro.edu::305a1409-e42b-4154-b75e-b7c6a7844028" providerId="AD" clId="Web-{F6B9478A-DE43-9665-E226-0A8AAE45C6E2}" dt="2019-10-10T20:50:14.611" v="24"/>
          <ac:spMkLst>
            <pc:docMk/>
            <pc:sldMk cId="3117446180" sldId="474"/>
            <ac:spMk id="2" creationId="{00000000-0000-0000-0000-000000000000}"/>
          </ac:spMkLst>
        </pc:spChg>
      </pc:sldChg>
      <pc:sldChg chg="modSp">
        <pc:chgData name="Neloms, Hilary" userId="S::hilary.neloms@touro.edu::305a1409-e42b-4154-b75e-b7c6a7844028" providerId="AD" clId="Web-{F6B9478A-DE43-9665-E226-0A8AAE45C6E2}" dt="2019-10-10T20:44:26.032" v="6"/>
        <pc:sldMkLst>
          <pc:docMk/>
          <pc:sldMk cId="4283774222" sldId="488"/>
        </pc:sldMkLst>
        <pc:picChg chg="mod">
          <ac:chgData name="Neloms, Hilary" userId="S::hilary.neloms@touro.edu::305a1409-e42b-4154-b75e-b7c6a7844028" providerId="AD" clId="Web-{F6B9478A-DE43-9665-E226-0A8AAE45C6E2}" dt="2019-10-10T20:44:26.032" v="6"/>
          <ac:picMkLst>
            <pc:docMk/>
            <pc:sldMk cId="4283774222" sldId="488"/>
            <ac:picMk id="13" creationId="{00000000-0000-0000-0000-000000000000}"/>
          </ac:picMkLst>
        </pc:picChg>
      </pc:sldChg>
      <pc:sldChg chg="modSp">
        <pc:chgData name="Neloms, Hilary" userId="S::hilary.neloms@touro.edu::305a1409-e42b-4154-b75e-b7c6a7844028" providerId="AD" clId="Web-{F6B9478A-DE43-9665-E226-0A8AAE45C6E2}" dt="2019-10-10T20:47:29.720" v="14"/>
        <pc:sldMkLst>
          <pc:docMk/>
          <pc:sldMk cId="3026574320" sldId="516"/>
        </pc:sldMkLst>
        <pc:picChg chg="mod">
          <ac:chgData name="Neloms, Hilary" userId="S::hilary.neloms@touro.edu::305a1409-e42b-4154-b75e-b7c6a7844028" providerId="AD" clId="Web-{F6B9478A-DE43-9665-E226-0A8AAE45C6E2}" dt="2019-10-10T20:47:29.720" v="14"/>
          <ac:picMkLst>
            <pc:docMk/>
            <pc:sldMk cId="3026574320" sldId="516"/>
            <ac:picMk id="3" creationId="{F767EEF6-1544-48FE-A33F-D0A886B4E63F}"/>
          </ac:picMkLst>
        </pc:picChg>
      </pc:sldChg>
      <pc:sldChg chg="delSp">
        <pc:chgData name="Neloms, Hilary" userId="S::hilary.neloms@touro.edu::305a1409-e42b-4154-b75e-b7c6a7844028" providerId="AD" clId="Web-{F6B9478A-DE43-9665-E226-0A8AAE45C6E2}" dt="2019-10-10T20:50:25.783" v="26"/>
        <pc:sldMkLst>
          <pc:docMk/>
          <pc:sldMk cId="2505193677" sldId="523"/>
        </pc:sldMkLst>
        <pc:spChg chg="del">
          <ac:chgData name="Neloms, Hilary" userId="S::hilary.neloms@touro.edu::305a1409-e42b-4154-b75e-b7c6a7844028" providerId="AD" clId="Web-{F6B9478A-DE43-9665-E226-0A8AAE45C6E2}" dt="2019-10-10T20:50:25.783" v="26"/>
          <ac:spMkLst>
            <pc:docMk/>
            <pc:sldMk cId="2505193677" sldId="523"/>
            <ac:spMk id="2" creationId="{6C51AADA-DA75-F249-A7D7-28EB10CDE018}"/>
          </ac:spMkLst>
        </pc:spChg>
      </pc:sldChg>
      <pc:sldChg chg="modSp">
        <pc:chgData name="Neloms, Hilary" userId="S::hilary.neloms@touro.edu::305a1409-e42b-4154-b75e-b7c6a7844028" providerId="AD" clId="Web-{F6B9478A-DE43-9665-E226-0A8AAE45C6E2}" dt="2019-10-10T20:48:22.423" v="18"/>
        <pc:sldMkLst>
          <pc:docMk/>
          <pc:sldMk cId="3380664536" sldId="536"/>
        </pc:sldMkLst>
        <pc:picChg chg="mod">
          <ac:chgData name="Neloms, Hilary" userId="S::hilary.neloms@touro.edu::305a1409-e42b-4154-b75e-b7c6a7844028" providerId="AD" clId="Web-{F6B9478A-DE43-9665-E226-0A8AAE45C6E2}" dt="2019-10-10T20:48:22.423" v="18"/>
          <ac:picMkLst>
            <pc:docMk/>
            <pc:sldMk cId="3380664536" sldId="536"/>
            <ac:picMk id="6" creationId="{04DF34FA-7611-48EC-B76F-C96A1510A2AB}"/>
          </ac:picMkLst>
        </pc:picChg>
      </pc:sldChg>
      <pc:sldChg chg="modSp">
        <pc:chgData name="Neloms, Hilary" userId="S::hilary.neloms@touro.edu::305a1409-e42b-4154-b75e-b7c6a7844028" providerId="AD" clId="Web-{F6B9478A-DE43-9665-E226-0A8AAE45C6E2}" dt="2019-10-10T20:46:30.751" v="12"/>
        <pc:sldMkLst>
          <pc:docMk/>
          <pc:sldMk cId="1226542210" sldId="563"/>
        </pc:sldMkLst>
        <pc:picChg chg="mod">
          <ac:chgData name="Neloms, Hilary" userId="S::hilary.neloms@touro.edu::305a1409-e42b-4154-b75e-b7c6a7844028" providerId="AD" clId="Web-{F6B9478A-DE43-9665-E226-0A8AAE45C6E2}" dt="2019-10-10T20:46:30.751" v="12"/>
          <ac:picMkLst>
            <pc:docMk/>
            <pc:sldMk cId="1226542210" sldId="563"/>
            <ac:picMk id="13" creationId="{00000000-0000-0000-0000-000000000000}"/>
          </ac:picMkLst>
        </pc:picChg>
      </pc:sldChg>
      <pc:sldChg chg="modSp">
        <pc:chgData name="Neloms, Hilary" userId="S::hilary.neloms@touro.edu::305a1409-e42b-4154-b75e-b7c6a7844028" providerId="AD" clId="Web-{F6B9478A-DE43-9665-E226-0A8AAE45C6E2}" dt="2019-10-10T20:47:43.376" v="15"/>
        <pc:sldMkLst>
          <pc:docMk/>
          <pc:sldMk cId="638446211" sldId="564"/>
        </pc:sldMkLst>
        <pc:picChg chg="mod">
          <ac:chgData name="Neloms, Hilary" userId="S::hilary.neloms@touro.edu::305a1409-e42b-4154-b75e-b7c6a7844028" providerId="AD" clId="Web-{F6B9478A-DE43-9665-E226-0A8AAE45C6E2}" dt="2019-10-10T20:47:43.376" v="15"/>
          <ac:picMkLst>
            <pc:docMk/>
            <pc:sldMk cId="638446211" sldId="564"/>
            <ac:picMk id="13" creationId="{00000000-0000-0000-0000-000000000000}"/>
          </ac:picMkLst>
        </pc:picChg>
      </pc:sldChg>
      <pc:sldChg chg="modSp">
        <pc:chgData name="Neloms, Hilary" userId="S::hilary.neloms@touro.edu::305a1409-e42b-4154-b75e-b7c6a7844028" providerId="AD" clId="Web-{F6B9478A-DE43-9665-E226-0A8AAE45C6E2}" dt="2019-10-10T20:47:54.298" v="16"/>
        <pc:sldMkLst>
          <pc:docMk/>
          <pc:sldMk cId="900573258" sldId="566"/>
        </pc:sldMkLst>
        <pc:picChg chg="mod">
          <ac:chgData name="Neloms, Hilary" userId="S::hilary.neloms@touro.edu::305a1409-e42b-4154-b75e-b7c6a7844028" providerId="AD" clId="Web-{F6B9478A-DE43-9665-E226-0A8AAE45C6E2}" dt="2019-10-10T20:47:54.298" v="16"/>
          <ac:picMkLst>
            <pc:docMk/>
            <pc:sldMk cId="900573258" sldId="566"/>
            <ac:picMk id="4" creationId="{00000000-0000-0000-0000-000000000000}"/>
          </ac:picMkLst>
        </pc:picChg>
      </pc:sldChg>
      <pc:sldChg chg="modSp">
        <pc:chgData name="Neloms, Hilary" userId="S::hilary.neloms@touro.edu::305a1409-e42b-4154-b75e-b7c6a7844028" providerId="AD" clId="Web-{F6B9478A-DE43-9665-E226-0A8AAE45C6E2}" dt="2019-10-10T20:48:09.392" v="17"/>
        <pc:sldMkLst>
          <pc:docMk/>
          <pc:sldMk cId="2951713829" sldId="567"/>
        </pc:sldMkLst>
        <pc:picChg chg="mod">
          <ac:chgData name="Neloms, Hilary" userId="S::hilary.neloms@touro.edu::305a1409-e42b-4154-b75e-b7c6a7844028" providerId="AD" clId="Web-{F6B9478A-DE43-9665-E226-0A8AAE45C6E2}" dt="2019-10-10T20:48:09.392" v="17"/>
          <ac:picMkLst>
            <pc:docMk/>
            <pc:sldMk cId="2951713829" sldId="567"/>
            <ac:picMk id="5" creationId="{D3DECEED-7D95-406F-86DF-614F99A0FA04}"/>
          </ac:picMkLst>
        </pc:picChg>
      </pc:sldChg>
      <pc:sldChg chg="delSp">
        <pc:chgData name="Neloms, Hilary" userId="S::hilary.neloms@touro.edu::305a1409-e42b-4154-b75e-b7c6a7844028" providerId="AD" clId="Web-{F6B9478A-DE43-9665-E226-0A8AAE45C6E2}" dt="2019-10-10T20:50:05.549" v="23"/>
        <pc:sldMkLst>
          <pc:docMk/>
          <pc:sldMk cId="1278522793" sldId="569"/>
        </pc:sldMkLst>
        <pc:spChg chg="del">
          <ac:chgData name="Neloms, Hilary" userId="S::hilary.neloms@touro.edu::305a1409-e42b-4154-b75e-b7c6a7844028" providerId="AD" clId="Web-{F6B9478A-DE43-9665-E226-0A8AAE45C6E2}" dt="2019-10-10T20:50:05.549" v="23"/>
          <ac:spMkLst>
            <pc:docMk/>
            <pc:sldMk cId="1278522793" sldId="569"/>
            <ac:spMk id="2" creationId="{00000000-0000-0000-0000-000000000000}"/>
          </ac:spMkLst>
        </pc:spChg>
      </pc:sldChg>
      <pc:sldChg chg="modSp">
        <pc:chgData name="Neloms, Hilary" userId="S::hilary.neloms@touro.edu::305a1409-e42b-4154-b75e-b7c6a7844028" providerId="AD" clId="Web-{F6B9478A-DE43-9665-E226-0A8AAE45C6E2}" dt="2019-10-10T20:48:42.111" v="19"/>
        <pc:sldMkLst>
          <pc:docMk/>
          <pc:sldMk cId="539965229" sldId="573"/>
        </pc:sldMkLst>
        <pc:picChg chg="mod">
          <ac:chgData name="Neloms, Hilary" userId="S::hilary.neloms@touro.edu::305a1409-e42b-4154-b75e-b7c6a7844028" providerId="AD" clId="Web-{F6B9478A-DE43-9665-E226-0A8AAE45C6E2}" dt="2019-10-10T20:48:42.111" v="19"/>
          <ac:picMkLst>
            <pc:docMk/>
            <pc:sldMk cId="539965229" sldId="573"/>
            <ac:picMk id="13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R\Documents\mark'sscientificamericantalktab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R\Documents\mark'sscientificamericantalk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804511278195"/>
          <c:y val="0.21401515151515199"/>
          <c:w val="0.76942355889724301"/>
          <c:h val="0.62689393939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0090"/>
            </a:solidFill>
            <a:ln w="2104">
              <a:solidFill>
                <a:srgbClr val="000000"/>
              </a:solidFill>
              <a:prstDash val="solid"/>
            </a:ln>
          </c:spPr>
          <c:invertIfNegative val="0"/>
          <c:dLbls>
            <c:numFmt formatCode="#,##0.00" sourceLinked="0"/>
            <c:spPr>
              <a:noFill/>
              <a:ln w="16830">
                <a:noFill/>
              </a:ln>
            </c:spPr>
            <c:txPr>
              <a:bodyPr/>
              <a:lstStyle/>
              <a:p>
                <a:pPr>
                  <a:defRPr sz="848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Sheet1!$C$2:$C$4</c:f>
                <c:numCache>
                  <c:formatCode>General</c:formatCode>
                  <c:ptCount val="3"/>
                  <c:pt idx="0">
                    <c:v>0.04</c:v>
                  </c:pt>
                  <c:pt idx="1">
                    <c:v>0.06</c:v>
                  </c:pt>
                  <c:pt idx="2">
                    <c:v>0.06</c:v>
                  </c:pt>
                </c:numCache>
              </c:numRef>
            </c:plus>
            <c:minus>
              <c:numRef>
                <c:f>Sheet1!$C$2:$C$4</c:f>
                <c:numCache>
                  <c:formatCode>General</c:formatCode>
                  <c:ptCount val="3"/>
                  <c:pt idx="0">
                    <c:v>0.04</c:v>
                  </c:pt>
                  <c:pt idx="1">
                    <c:v>0.06</c:v>
                  </c:pt>
                  <c:pt idx="2">
                    <c:v>0.06</c:v>
                  </c:pt>
                </c:numCache>
              </c:numRef>
            </c:minus>
            <c:spPr>
              <a:ln w="2104">
                <a:solidFill>
                  <a:srgbClr val="000000"/>
                </a:solidFill>
                <a:prstDash val="solid"/>
              </a:ln>
            </c:spPr>
          </c:errBars>
          <c:cat>
            <c:strRef>
              <c:f>Sheet1!$A$2:$A$4</c:f>
              <c:strCache>
                <c:ptCount val="3"/>
                <c:pt idx="0">
                  <c:v>0</c:v>
                </c:pt>
                <c:pt idx="1">
                  <c:v>2</c:v>
                </c:pt>
                <c:pt idx="2">
                  <c:v>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0.17000000178813901</c:v>
                </c:pt>
                <c:pt idx="1">
                  <c:v>0.25</c:v>
                </c:pt>
                <c:pt idx="2">
                  <c:v>0.38999998569488498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85-433E-81FA-BB3E6954D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2545456"/>
        <c:axId val="652413744"/>
      </c:barChart>
      <c:catAx>
        <c:axId val="65254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10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3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2413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2413744"/>
        <c:scaling>
          <c:orientation val="minMax"/>
          <c:max val="0.5"/>
          <c:min val="0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210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3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2545456"/>
        <c:crosses val="autoZero"/>
        <c:crossBetween val="between"/>
        <c:majorUnit val="0.1"/>
        <c:minorUnit val="0.1"/>
      </c:valAx>
      <c:spPr>
        <a:noFill/>
        <a:ln w="1683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Quizzed</c:v>
          </c:tx>
          <c:invertIfNegative val="0"/>
          <c:cat>
            <c:strRef>
              <c:f>Sheet1!$B$100:$C$100</c:f>
              <c:strCache>
                <c:ptCount val="2"/>
                <c:pt idx="0">
                  <c:v>End of the Chapter Exam</c:v>
                </c:pt>
                <c:pt idx="1">
                  <c:v>End of the Semester Exam</c:v>
                </c:pt>
              </c:strCache>
            </c:strRef>
          </c:cat>
          <c:val>
            <c:numRef>
              <c:f>Sheet1!$B$101:$C$101</c:f>
              <c:numCache>
                <c:formatCode>General</c:formatCode>
                <c:ptCount val="2"/>
                <c:pt idx="0">
                  <c:v>93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DF-41E0-AAD2-4BA979BDC63B}"/>
            </c:ext>
          </c:extLst>
        </c:ser>
        <c:ser>
          <c:idx val="1"/>
          <c:order val="1"/>
          <c:tx>
            <c:v>Re-Read</c:v>
          </c:tx>
          <c:invertIfNegative val="0"/>
          <c:cat>
            <c:strRef>
              <c:f>Sheet1!$B$100:$C$100</c:f>
              <c:strCache>
                <c:ptCount val="2"/>
                <c:pt idx="0">
                  <c:v>End of the Chapter Exam</c:v>
                </c:pt>
                <c:pt idx="1">
                  <c:v>End of the Semester Exam</c:v>
                </c:pt>
              </c:strCache>
            </c:strRef>
          </c:cat>
          <c:val>
            <c:numRef>
              <c:f>Sheet1!$B$102:$C$102</c:f>
              <c:numCache>
                <c:formatCode>General</c:formatCode>
                <c:ptCount val="2"/>
                <c:pt idx="0">
                  <c:v>83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DF-41E0-AAD2-4BA979BDC63B}"/>
            </c:ext>
          </c:extLst>
        </c:ser>
        <c:ser>
          <c:idx val="2"/>
          <c:order val="2"/>
          <c:tx>
            <c:v>Not Quizzed</c:v>
          </c:tx>
          <c:spPr>
            <a:solidFill>
              <a:srgbClr val="00B050"/>
            </a:solidFill>
          </c:spPr>
          <c:invertIfNegative val="0"/>
          <c:cat>
            <c:strRef>
              <c:f>Sheet1!$B$100:$C$100</c:f>
              <c:strCache>
                <c:ptCount val="2"/>
                <c:pt idx="0">
                  <c:v>End of the Chapter Exam</c:v>
                </c:pt>
                <c:pt idx="1">
                  <c:v>End of the Semester Exam</c:v>
                </c:pt>
              </c:strCache>
            </c:strRef>
          </c:cat>
          <c:val>
            <c:numRef>
              <c:f>Sheet1!$B$103:$C$103</c:f>
              <c:numCache>
                <c:formatCode>General</c:formatCode>
                <c:ptCount val="2"/>
                <c:pt idx="0">
                  <c:v>81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DF-41E0-AAD2-4BA979BDC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120128"/>
        <c:axId val="45142400"/>
      </c:barChart>
      <c:catAx>
        <c:axId val="4512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142400"/>
        <c:crosses val="autoZero"/>
        <c:auto val="1"/>
        <c:lblAlgn val="ctr"/>
        <c:lblOffset val="100"/>
        <c:noMultiLvlLbl val="0"/>
      </c:catAx>
      <c:valAx>
        <c:axId val="45142400"/>
        <c:scaling>
          <c:orientation val="minMax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1201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5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50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500" baseline="0"/>
            </a:pPr>
            <a:endParaRPr lang="en-US"/>
          </a:p>
        </c:txPr>
      </c:legendEntry>
      <c:layout>
        <c:manualLayout>
          <c:xMode val="edge"/>
          <c:yMode val="edge"/>
          <c:x val="0.66298265915513521"/>
          <c:y val="5.7654668166479198E-2"/>
          <c:w val="0.32005361605614324"/>
          <c:h val="0.4756786651668541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812A-4690-82F6-9410C7071C5F}"/>
              </c:ext>
            </c:extLst>
          </c:dPt>
          <c:cat>
            <c:strRef>
              <c:f>Sheet1!$B$113:$C$113</c:f>
              <c:strCache>
                <c:ptCount val="2"/>
                <c:pt idx="0">
                  <c:v>Quizzed</c:v>
                </c:pt>
                <c:pt idx="1">
                  <c:v>Not Quizzed</c:v>
                </c:pt>
              </c:strCache>
            </c:strRef>
          </c:cat>
          <c:val>
            <c:numRef>
              <c:f>Sheet1!$B$114:$C$114</c:f>
              <c:numCache>
                <c:formatCode>General</c:formatCode>
                <c:ptCount val="2"/>
                <c:pt idx="0">
                  <c:v>76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2A-4690-82F6-9410C7071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40384"/>
        <c:axId val="45041920"/>
      </c:barChart>
      <c:catAx>
        <c:axId val="4504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041920"/>
        <c:crosses val="autoZero"/>
        <c:auto val="1"/>
        <c:lblAlgn val="ctr"/>
        <c:lblOffset val="100"/>
        <c:noMultiLvlLbl val="0"/>
      </c:catAx>
      <c:valAx>
        <c:axId val="45041920"/>
        <c:scaling>
          <c:orientation val="minMax"/>
          <c:max val="100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040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8258" cy="465292"/>
          </a:xfrm>
          <a:prstGeom prst="rect">
            <a:avLst/>
          </a:prstGeom>
        </p:spPr>
        <p:txBody>
          <a:bodyPr vert="horz" lIns="89564" tIns="44782" rIns="89564" bIns="447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77" y="1"/>
            <a:ext cx="3038258" cy="465292"/>
          </a:xfrm>
          <a:prstGeom prst="rect">
            <a:avLst/>
          </a:prstGeom>
        </p:spPr>
        <p:txBody>
          <a:bodyPr vert="horz" lIns="89564" tIns="44782" rIns="89564" bIns="44782" rtlCol="0"/>
          <a:lstStyle>
            <a:lvl1pPr algn="r">
              <a:defRPr sz="1200"/>
            </a:lvl1pPr>
          </a:lstStyle>
          <a:p>
            <a:fld id="{1F8004C0-B73E-4602-975F-E40658F5F468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537"/>
            <a:ext cx="3038258" cy="465292"/>
          </a:xfrm>
          <a:prstGeom prst="rect">
            <a:avLst/>
          </a:prstGeom>
        </p:spPr>
        <p:txBody>
          <a:bodyPr vert="horz" lIns="89564" tIns="44782" rIns="89564" bIns="447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77" y="8829537"/>
            <a:ext cx="3038258" cy="465292"/>
          </a:xfrm>
          <a:prstGeom prst="rect">
            <a:avLst/>
          </a:prstGeom>
        </p:spPr>
        <p:txBody>
          <a:bodyPr vert="horz" lIns="89564" tIns="44782" rIns="89564" bIns="44782" rtlCol="0" anchor="b"/>
          <a:lstStyle>
            <a:lvl1pPr algn="r">
              <a:defRPr sz="1200"/>
            </a:lvl1pPr>
          </a:lstStyle>
          <a:p>
            <a:fld id="{344FEA85-9C7B-4646-A312-23ADF2ADD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99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96" tIns="46148" rIns="92296" bIns="461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96" tIns="46148" rIns="92296" bIns="46148" rtlCol="0"/>
          <a:lstStyle>
            <a:lvl1pPr algn="r">
              <a:defRPr sz="1200"/>
            </a:lvl1pPr>
          </a:lstStyle>
          <a:p>
            <a:fld id="{91A7D54C-0A43-3544-874E-7442FB7744F2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6" tIns="46148" rIns="92296" bIns="461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2296" tIns="46148" rIns="92296" bIns="4614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296" tIns="46148" rIns="92296" bIns="461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296" tIns="46148" rIns="92296" bIns="46148" rtlCol="0" anchor="b"/>
          <a:lstStyle>
            <a:lvl1pPr algn="r">
              <a:defRPr sz="1200"/>
            </a:lvl1pPr>
          </a:lstStyle>
          <a:p>
            <a:fld id="{D6946CB5-8120-1E43-B052-B59A71778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0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24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Students learn what procedure appropriate to calculate volume of each solid when practice interleaved.  Will this same outcome hold for a more intense instructional setting like an course? 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1657" y="8830313"/>
            <a:ext cx="3037146" cy="4645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2" tIns="45650" rIns="91302" bIns="4565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821" indent="-285316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1263" indent="-228252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7770" indent="-228252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4276" indent="-228252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0780" indent="-2282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7286" indent="-2282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3791" indent="-2282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0297" indent="-2282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804F41-A9F3-4434-ADD5-F6BBFF82AA66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54987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78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reorder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21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26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84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59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46CB5-8120-1E43-B052-B59A71778DB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7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24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6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2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450" eaLnBrk="1" hangingPunct="1">
              <a:spcBef>
                <a:spcPts val="413"/>
              </a:spcBef>
            </a:pPr>
            <a:endParaRPr lang="en-US" sz="1800">
              <a:solidFill>
                <a:srgbClr val="000000"/>
              </a:solidFill>
              <a:latin typeface="Calibri Bold" charset="0"/>
              <a:ea typeface="ＭＳ Ｐゴシック" charset="0"/>
              <a:cs typeface="ＭＳ Ｐゴシック" charset="0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26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24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</a:t>
            </a:r>
            <a:r>
              <a:rPr lang="en-US"/>
              <a:t>not FEEL productive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46CB5-8120-1E43-B052-B59A7177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46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</a:t>
            </a:r>
            <a:r>
              <a:rPr lang="en-US"/>
              <a:t>not FEEL productive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46CB5-8120-1E43-B052-B59A71778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516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Students learn what procedure appropriate to calculate volume of each solid when practice interleaved.  Will this same outcome hold for a more intense instructional setting like an course? 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1657" y="8830313"/>
            <a:ext cx="3037146" cy="4645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2" tIns="45650" rIns="91302" bIns="45650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821" indent="-285316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1263" indent="-228252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7770" indent="-228252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4276" indent="-228252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0780" indent="-2282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7286" indent="-2282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3791" indent="-2282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0297" indent="-2282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804F41-A9F3-4434-ADD5-F6BBFF82AA66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9346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37F6-2857-4F6A-8E35-06AE200AAF81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51DF-AB16-4ACE-95A3-1ABACBC51AA9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DFB5-D458-4A09-A47B-F4D0D44FCB09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1E4F-279D-4F9E-9BE6-2DDB06E88890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634CE12-82C8-43D4-86C7-3484BD4A0622}" type="datetime1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3EE3477-46A3-4C44-AFE2-BB231566D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0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6BDD-81F5-4320-BB3D-F8CF4F67A915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F3D1-EC32-4471-B2E4-0792D32FB2B5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24F6-4616-43EE-8E2B-CC6CFBE10A80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D4D-F07B-4879-B26C-AA493A7D76A4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6BCF-938D-405C-9CC9-0BB050FB376A}" type="datetime1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BF24-9558-4386-9A54-B9AB85CA74E1}" type="datetime1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9A15-F343-4B0B-8700-9E202EFC9850}" type="datetime1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11BC-D18A-4E3E-B768-A81C3950A3D5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F6B262-180C-4CF5-BAB1-031834265DB7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283" y="1309512"/>
            <a:ext cx="8043717" cy="3894666"/>
          </a:xfrm>
        </p:spPr>
        <p:txBody>
          <a:bodyPr/>
          <a:lstStyle/>
          <a:p>
            <a:pPr lvl="1"/>
            <a:r>
              <a:rPr lang="en-US" sz="2800" dirty="0"/>
              <a:t>1. What can you tell students </a:t>
            </a:r>
            <a:r>
              <a:rPr lang="en-US" sz="2800"/>
              <a:t>who seek </a:t>
            </a:r>
            <a:br>
              <a:rPr lang="en-US" sz="2800" dirty="0"/>
            </a:br>
            <a:r>
              <a:rPr lang="en-US" sz="2800" dirty="0"/>
              <a:t>study advice?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2. How can you model effective learning strategies in the classroom?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3. How might you bring up student mastery </a:t>
            </a:r>
            <a:br>
              <a:rPr lang="en-US" sz="2800" dirty="0"/>
            </a:br>
            <a:r>
              <a:rPr lang="en-US" sz="2800" dirty="0"/>
              <a:t>in a difficult topic you teach?</a:t>
            </a:r>
          </a:p>
        </p:txBody>
      </p:sp>
    </p:spTree>
    <p:extLst>
      <p:ext uri="{BB962C8B-B14F-4D97-AF65-F5344CB8AC3E}">
        <p14:creationId xmlns:p14="http://schemas.microsoft.com/office/powerpoint/2010/main" val="290860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9633" y="1775331"/>
            <a:ext cx="225273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accent2"/>
                </a:solidFill>
              </a:rPr>
              <a:t>Middle School</a:t>
            </a:r>
          </a:p>
          <a:p>
            <a:pPr algn="ctr"/>
            <a:r>
              <a:rPr lang="en-US" sz="1400" dirty="0">
                <a:solidFill>
                  <a:schemeClr val="accent2"/>
                </a:solidFill>
              </a:rPr>
              <a:t>(Social Studies)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42828" y="1801214"/>
            <a:ext cx="23871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accent2"/>
                </a:solidFill>
              </a:rPr>
              <a:t>College</a:t>
            </a:r>
          </a:p>
          <a:p>
            <a:pPr algn="ctr"/>
            <a:r>
              <a:rPr lang="en-US" sz="1400" dirty="0">
                <a:solidFill>
                  <a:schemeClr val="accent2"/>
                </a:solidFill>
              </a:rPr>
              <a:t>(Introductory Psychology</a:t>
            </a:r>
            <a:r>
              <a:rPr lang="en-US" sz="1400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7447" y="6488668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Roediger</a:t>
            </a:r>
            <a:r>
              <a:rPr lang="en-US" sz="1000" dirty="0"/>
              <a:t> et al. (2011)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3502" y="6530313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Hodge, Thomas, &amp; McDaniel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9497"/>
              </p:ext>
            </p:extLst>
          </p:nvPr>
        </p:nvGraphicFramePr>
        <p:xfrm>
          <a:off x="384862" y="2729170"/>
          <a:ext cx="4491938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 rot="16200000">
            <a:off x="-181370" y="4029016"/>
            <a:ext cx="1067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 correct</a:t>
            </a:r>
          </a:p>
          <a:p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794511"/>
              </p:ext>
            </p:extLst>
          </p:nvPr>
        </p:nvGraphicFramePr>
        <p:xfrm>
          <a:off x="5062245" y="2704928"/>
          <a:ext cx="354835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 rot="16200000">
            <a:off x="4589869" y="4020731"/>
            <a:ext cx="1067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 correct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575732" y="522288"/>
            <a:ext cx="7196667" cy="976312"/>
          </a:xfrm>
        </p:spPr>
        <p:txBody>
          <a:bodyPr>
            <a:normAutofit/>
          </a:bodyPr>
          <a:lstStyle/>
          <a:p>
            <a:pPr algn="l"/>
            <a:r>
              <a:rPr lang="en-US" sz="3600" u="sng" dirty="0">
                <a:solidFill>
                  <a:schemeClr val="accent2"/>
                </a:solidFill>
                <a:ea typeface="ＭＳ Ｐゴシック" charset="-128"/>
              </a:rPr>
              <a:t>Low-stakes Quizzes</a:t>
            </a:r>
            <a:endParaRPr lang="en-US" sz="36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0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" grpId="0"/>
      <p:bldP spid="4" grpId="0"/>
      <p:bldGraphic spid="13" grpId="0">
        <p:bldAsOne/>
      </p:bldGraphic>
      <p:bldP spid="15" grpId="0"/>
      <p:bldGraphic spid="16" grpId="0">
        <p:bldAsOne/>
      </p:bldGraphic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68595" y="634133"/>
            <a:ext cx="7370004" cy="914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32080" bIns="45720" numCol="1" anchor="t" anchorCtr="0" compatLnSpc="1">
            <a:prstTxWarp prst="textNoShape">
              <a:avLst/>
            </a:prstTxWarp>
            <a:noAutofit/>
          </a:bodyPr>
          <a:lstStyle/>
          <a:p>
            <a:pPr indent="0" eaLnBrk="1" hangingPunct="1"/>
            <a:r>
              <a:rPr lang="en-US" sz="3600" dirty="0">
                <a:solidFill>
                  <a:schemeClr val="accent2"/>
                </a:solidFill>
                <a:ea typeface="ヒラギノ角ゴ ProN W6" charset="0"/>
                <a:cs typeface="ヒラギノ角ゴ ProN W6" charset="0"/>
                <a:sym typeface="Arial" charset="0"/>
              </a:rPr>
              <a:t>“Testing Effect”</a:t>
            </a:r>
            <a:br>
              <a:rPr lang="en-US" sz="3600" dirty="0">
                <a:solidFill>
                  <a:schemeClr val="accent2"/>
                </a:solidFill>
                <a:ea typeface="ヒラギノ角ゴ ProN W6" charset="0"/>
                <a:cs typeface="ヒラギノ角ゴ ProN W6" charset="0"/>
                <a:sym typeface="Arial" charset="0"/>
              </a:rPr>
            </a:br>
            <a:r>
              <a:rPr lang="en-US" sz="3600" dirty="0">
                <a:solidFill>
                  <a:schemeClr val="accent2"/>
                </a:solidFill>
                <a:ea typeface="ヒラギノ角ゴ ProN W6" charset="0"/>
                <a:cs typeface="ヒラギノ角ゴ ProN W6" charset="0"/>
                <a:sym typeface="Arial" charset="0"/>
              </a:rPr>
              <a:t>(Retrieval)</a:t>
            </a:r>
          </a:p>
        </p:txBody>
      </p:sp>
      <p:sp>
        <p:nvSpPr>
          <p:cNvPr id="48130" name="Rectangle 2"/>
          <p:cNvSpPr>
            <a:spLocks/>
          </p:cNvSpPr>
          <p:nvPr/>
        </p:nvSpPr>
        <p:spPr bwMode="auto">
          <a:xfrm>
            <a:off x="4038600" y="6286500"/>
            <a:ext cx="510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2588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4A58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rPr>
              <a:t>Roediger &amp; Butler (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244A58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rPr>
              <a:t>Trends in Cognitive Science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4A58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rPr>
              <a:t>, 2011)</a:t>
            </a:r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970936" y="1745543"/>
            <a:ext cx="7514304" cy="388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4048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	</a:t>
            </a:r>
          </a:p>
          <a:p>
            <a:pPr marL="384048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rPr>
              <a:t>  </a:t>
            </a:r>
          </a:p>
          <a:p>
            <a:pPr marL="384048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4A58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rPr>
              <a:t>Testing not only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44A58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rPr>
              <a:t>assesses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4A58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rPr>
              <a:t> what we know, but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44A58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rPr>
              <a:t>changes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4A58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rPr>
              <a:t> it:</a:t>
            </a:r>
          </a:p>
          <a:p>
            <a:pPr marL="955548" marR="0" lvl="1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4A58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rPr>
              <a:t>strengthens retention, and</a:t>
            </a:r>
          </a:p>
          <a:p>
            <a:pPr marL="955548" marR="0" lvl="1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4A58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rPr>
              <a:t>improves later performance</a:t>
            </a:r>
          </a:p>
          <a:p>
            <a:pPr marL="384048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4A58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rPr>
              <a:t>…more than additional studying.</a:t>
            </a:r>
          </a:p>
          <a:p>
            <a:pPr marL="384048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4A58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384048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244A58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	</a:t>
            </a:r>
          </a:p>
          <a:p>
            <a:pPr marL="384048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384048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43742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5800"/>
            <a:ext cx="8686800" cy="5257800"/>
          </a:xfrm>
        </p:spPr>
        <p:txBody>
          <a:bodyPr>
            <a:normAutofit/>
          </a:bodyPr>
          <a:lstStyle/>
          <a:p>
            <a:pPr marL="1089025" lvl="2" indent="-457200">
              <a:lnSpc>
                <a:spcPts val="4200"/>
              </a:lnSpc>
              <a:spcBef>
                <a:spcPts val="2400"/>
              </a:spcBef>
              <a:buFont typeface="+mj-lt"/>
              <a:buAutoNum type="arabicPeriod"/>
            </a:pPr>
            <a:endParaRPr lang="en-US" sz="2400" dirty="0"/>
          </a:p>
          <a:p>
            <a:pPr marL="1089025" lvl="2" indent="-457200">
              <a:lnSpc>
                <a:spcPts val="42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  <a:alpha val="44000"/>
                  </a:schemeClr>
                </a:solidFill>
              </a:rPr>
              <a:t> </a:t>
            </a:r>
            <a:r>
              <a:rPr lang="en-US" sz="3200" dirty="0">
                <a:solidFill>
                  <a:schemeClr val="bg2">
                    <a:lumMod val="50000"/>
                    <a:alpha val="44000"/>
                  </a:schemeClr>
                </a:solidFill>
              </a:rPr>
              <a:t>Get it </a:t>
            </a:r>
            <a:r>
              <a:rPr lang="en-US" sz="3200" i="1" dirty="0">
                <a:solidFill>
                  <a:schemeClr val="bg2">
                    <a:lumMod val="50000"/>
                    <a:alpha val="44000"/>
                  </a:schemeClr>
                </a:solidFill>
              </a:rPr>
              <a:t>out</a:t>
            </a:r>
            <a:r>
              <a:rPr lang="en-US" sz="3200" dirty="0">
                <a:solidFill>
                  <a:schemeClr val="bg2">
                    <a:lumMod val="50000"/>
                    <a:alpha val="44000"/>
                  </a:schemeClr>
                </a:solidFill>
              </a:rPr>
              <a:t> to get it in.</a:t>
            </a:r>
          </a:p>
          <a:p>
            <a:pPr marL="1089025" lvl="2" indent="-457200">
              <a:spcBef>
                <a:spcPts val="240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>
                <a:solidFill>
                  <a:srgbClr val="2F97B5"/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Some difficulties are desirable.</a:t>
            </a:r>
          </a:p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247650" y="223525"/>
            <a:ext cx="8229600" cy="1692275"/>
          </a:xfrm>
        </p:spPr>
        <p:txBody>
          <a:bodyPr/>
          <a:lstStyle/>
          <a:p>
            <a:pPr algn="l"/>
            <a:r>
              <a:rPr lang="en-US" dirty="0"/>
              <a:t>       		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3 Big Ideas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			about Learning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1915800"/>
            <a:ext cx="65780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Make it Stick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2" b="36568"/>
          <a:stretch/>
        </p:blipFill>
        <p:spPr bwMode="auto">
          <a:xfrm>
            <a:off x="516663" y="677683"/>
            <a:ext cx="1436642" cy="101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52400" y="1981800"/>
            <a:ext cx="6578021" cy="0"/>
          </a:xfrm>
          <a:prstGeom prst="line">
            <a:avLst/>
          </a:prstGeom>
          <a:ln w="38100" cmpd="sng">
            <a:solidFill>
              <a:srgbClr val="876A2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-3200400" y="851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43725" y="1323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7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180" y="209432"/>
            <a:ext cx="6817078" cy="1336956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 Desirable Difficulties</a:t>
            </a:r>
            <a:endParaRPr lang="en-US" sz="3600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386957"/>
            <a:ext cx="8420100" cy="5257800"/>
          </a:xfrm>
        </p:spPr>
        <p:txBody>
          <a:bodyPr>
            <a:normAutofit/>
          </a:bodyPr>
          <a:lstStyle/>
          <a:p>
            <a:pPr marL="685800" lvl="2" indent="0">
              <a:buClr>
                <a:schemeClr val="accent2"/>
              </a:buClr>
              <a:buNone/>
            </a:pPr>
            <a:r>
              <a:rPr lang="en-US" sz="2800" dirty="0">
                <a:solidFill>
                  <a:schemeClr val="accent2"/>
                </a:solidFill>
              </a:rPr>
              <a:t>Wrestling with new material so as to:</a:t>
            </a:r>
          </a:p>
          <a:p>
            <a:pPr lvl="2">
              <a:spcBef>
                <a:spcPts val="2400"/>
              </a:spcBef>
              <a:buClr>
                <a:schemeClr val="accent2"/>
              </a:buClr>
            </a:pPr>
            <a:r>
              <a:rPr lang="en-US" sz="2800" dirty="0">
                <a:solidFill>
                  <a:schemeClr val="accent2"/>
                </a:solidFill>
              </a:rPr>
              <a:t>Create understanding</a:t>
            </a:r>
          </a:p>
          <a:p>
            <a:pPr lvl="2">
              <a:spcBef>
                <a:spcPts val="2400"/>
              </a:spcBef>
              <a:buClr>
                <a:schemeClr val="accent2"/>
              </a:buClr>
            </a:pPr>
            <a:r>
              <a:rPr lang="en-US" sz="2800" dirty="0">
                <a:solidFill>
                  <a:schemeClr val="accent2"/>
                </a:solidFill>
              </a:rPr>
              <a:t>Embed learning in memory</a:t>
            </a:r>
          </a:p>
          <a:p>
            <a:pPr lvl="2">
              <a:spcBef>
                <a:spcPts val="2400"/>
              </a:spcBef>
              <a:buClr>
                <a:schemeClr val="accent2"/>
              </a:buClr>
            </a:pPr>
            <a:r>
              <a:rPr lang="en-US" sz="2800" dirty="0">
                <a:solidFill>
                  <a:schemeClr val="accent2"/>
                </a:solidFill>
              </a:rPr>
              <a:t>Create cues to recall it later</a:t>
            </a:r>
          </a:p>
        </p:txBody>
      </p:sp>
    </p:spTree>
    <p:extLst>
      <p:ext uri="{BB962C8B-B14F-4D97-AF65-F5344CB8AC3E}">
        <p14:creationId xmlns:p14="http://schemas.microsoft.com/office/powerpoint/2010/main" val="752253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44" y="240733"/>
            <a:ext cx="6817078" cy="1336956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accent2"/>
                </a:solidFill>
              </a:rPr>
              <a:t> For example:</a:t>
            </a:r>
            <a:endParaRPr lang="en-US" sz="3600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0260"/>
            <a:ext cx="8420100" cy="5257800"/>
          </a:xfrm>
        </p:spPr>
        <p:txBody>
          <a:bodyPr>
            <a:normAutofit/>
          </a:bodyPr>
          <a:lstStyle/>
          <a:p>
            <a:pPr lvl="2">
              <a:buClr>
                <a:schemeClr val="accent2"/>
              </a:buClr>
            </a:pPr>
            <a:r>
              <a:rPr lang="en-US" sz="2800" u="sng" dirty="0">
                <a:solidFill>
                  <a:schemeClr val="accent2"/>
                </a:solidFill>
              </a:rPr>
              <a:t>Trying</a:t>
            </a:r>
            <a:r>
              <a:rPr lang="en-US" sz="2800" dirty="0">
                <a:solidFill>
                  <a:schemeClr val="accent2"/>
                </a:solidFill>
              </a:rPr>
              <a:t> to figure it out, then getting corrective feedback.</a:t>
            </a:r>
          </a:p>
          <a:p>
            <a:pPr lvl="2">
              <a:spcBef>
                <a:spcPts val="2400"/>
              </a:spcBef>
              <a:buClr>
                <a:schemeClr val="accent2"/>
              </a:buClr>
            </a:pPr>
            <a:r>
              <a:rPr lang="en-US" sz="2800" u="sng" dirty="0">
                <a:solidFill>
                  <a:schemeClr val="accent2"/>
                </a:solidFill>
              </a:rPr>
              <a:t>Elaborating</a:t>
            </a:r>
            <a:r>
              <a:rPr lang="en-US" sz="2800" dirty="0">
                <a:solidFill>
                  <a:schemeClr val="accent2"/>
                </a:solidFill>
              </a:rPr>
              <a:t> to create meaning.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(“Why?” “What if?” “How does it fit what I know?”).</a:t>
            </a:r>
          </a:p>
          <a:p>
            <a:pPr lvl="2">
              <a:spcBef>
                <a:spcPts val="2400"/>
              </a:spcBef>
              <a:buClr>
                <a:schemeClr val="accent2"/>
              </a:buClr>
            </a:pPr>
            <a:r>
              <a:rPr lang="en-US" sz="2800" u="sng" dirty="0">
                <a:solidFill>
                  <a:schemeClr val="accent2"/>
                </a:solidFill>
              </a:rPr>
              <a:t>Spacing out</a:t>
            </a:r>
            <a:r>
              <a:rPr lang="en-US" sz="2800" dirty="0">
                <a:solidFill>
                  <a:schemeClr val="accent2"/>
                </a:solidFill>
              </a:rPr>
              <a:t> learning &amp; retrieval attempts.</a:t>
            </a:r>
          </a:p>
          <a:p>
            <a:pPr lvl="2">
              <a:spcBef>
                <a:spcPts val="2400"/>
              </a:spcBef>
              <a:buClr>
                <a:schemeClr val="accent2"/>
              </a:buClr>
            </a:pPr>
            <a:r>
              <a:rPr lang="en-US" sz="2800" u="sng" dirty="0">
                <a:solidFill>
                  <a:schemeClr val="accent2"/>
                </a:solidFill>
              </a:rPr>
              <a:t>Mixing up practice</a:t>
            </a:r>
            <a:r>
              <a:rPr lang="en-US" sz="2800" dirty="0">
                <a:solidFill>
                  <a:schemeClr val="accent2"/>
                </a:solidFill>
              </a:rPr>
              <a:t> of problem types.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377C88-8C89-CF42-AD31-C138C5DD41E8}"/>
              </a:ext>
            </a:extLst>
          </p:cNvPr>
          <p:cNvSpPr/>
          <p:nvPr/>
        </p:nvSpPr>
        <p:spPr>
          <a:xfrm>
            <a:off x="294130" y="240733"/>
            <a:ext cx="2362442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Desirable difficulties</a:t>
            </a:r>
          </a:p>
        </p:txBody>
      </p:sp>
    </p:spTree>
    <p:extLst>
      <p:ext uri="{BB962C8B-B14F-4D97-AF65-F5344CB8AC3E}">
        <p14:creationId xmlns:p14="http://schemas.microsoft.com/office/powerpoint/2010/main" val="134223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85040" y="388660"/>
            <a:ext cx="8042276" cy="1336956"/>
          </a:xfrm>
        </p:spPr>
        <p:txBody>
          <a:bodyPr/>
          <a:lstStyle/>
          <a:p>
            <a:pPr algn="l" eaLnBrk="1" hangingPunct="1">
              <a:defRPr/>
            </a:pPr>
            <a:br>
              <a:rPr lang="en-US" sz="2800" dirty="0">
                <a:ea typeface="ＭＳ Ｐゴシック" pitchFamily="1" charset="-128"/>
              </a:rPr>
            </a:br>
            <a:r>
              <a:rPr lang="en-US" sz="3600" u="sng" dirty="0">
                <a:solidFill>
                  <a:schemeClr val="accent2"/>
                </a:solidFill>
                <a:ea typeface="ＭＳ Ｐゴシック" pitchFamily="1" charset="-128"/>
              </a:rPr>
              <a:t>Spaced vs Massed Practice</a:t>
            </a:r>
            <a:endParaRPr lang="en-US" sz="3600" dirty="0">
              <a:solidFill>
                <a:schemeClr val="accent2"/>
              </a:solidFill>
              <a:ea typeface="ＭＳ Ｐゴシック" pitchFamily="1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125943"/>
            <a:ext cx="8564656" cy="43434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3200" i="1" dirty="0">
                <a:solidFill>
                  <a:schemeClr val="accent2"/>
                </a:solidFill>
                <a:ea typeface="ＭＳ Ｐゴシック" pitchFamily="1" charset="-128"/>
              </a:rPr>
              <a:t>38 surgical residents learning microsurgery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endParaRPr lang="en-US" i="1" dirty="0">
              <a:ea typeface="ＭＳ Ｐゴシック" pitchFamily="1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accent2"/>
                </a:solidFill>
                <a:ea typeface="ＭＳ Ｐゴシック" pitchFamily="1" charset="-128"/>
              </a:rPr>
              <a:t>Massed (19 docs) —	4 training sessions in 1day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accent2"/>
                </a:solidFill>
                <a:ea typeface="ＭＳ Ｐゴシック" pitchFamily="1" charset="-128"/>
              </a:rPr>
              <a:t>Spaced (19 docs) —	1 session/week </a:t>
            </a:r>
            <a:br>
              <a:rPr lang="en-US" sz="2800" dirty="0">
                <a:solidFill>
                  <a:schemeClr val="accent2"/>
                </a:solidFill>
                <a:ea typeface="ＭＳ Ｐゴシック" pitchFamily="1" charset="-128"/>
              </a:rPr>
            </a:br>
            <a:r>
              <a:rPr lang="en-US" sz="2800" dirty="0">
                <a:solidFill>
                  <a:schemeClr val="accent2"/>
                </a:solidFill>
                <a:ea typeface="ＭＳ Ｐゴシック" pitchFamily="1" charset="-128"/>
              </a:rPr>
              <a:t>				over 4  weeks	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7F7F7F"/>
                </a:solidFill>
                <a:ea typeface="ＭＳ Ｐゴシック" pitchFamily="1" charset="-128"/>
              </a:rPr>
              <a:t>							</a:t>
            </a:r>
          </a:p>
          <a:p>
            <a:pPr algn="r"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1" charset="-128"/>
              </a:rPr>
              <a:t>(Moulton et al., 2006)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36642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D8B3F-4CF4-4D64-AC36-0609BA2D6BC1}"/>
              </a:ext>
            </a:extLst>
          </p:cNvPr>
          <p:cNvSpPr/>
          <p:nvPr/>
        </p:nvSpPr>
        <p:spPr>
          <a:xfrm>
            <a:off x="294130" y="240733"/>
            <a:ext cx="2229778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Desirable difficulty</a:t>
            </a:r>
          </a:p>
        </p:txBody>
      </p:sp>
    </p:spTree>
    <p:extLst>
      <p:ext uri="{BB962C8B-B14F-4D97-AF65-F5344CB8AC3E}">
        <p14:creationId xmlns:p14="http://schemas.microsoft.com/office/powerpoint/2010/main" val="26201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0894" y="640463"/>
            <a:ext cx="9169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2"/>
                </a:solidFill>
                <a:ea typeface="ＭＳ Ｐゴシック" pitchFamily="1" charset="-128"/>
              </a:rPr>
              <a:t>Test 1 month later </a:t>
            </a:r>
            <a:br>
              <a:rPr lang="en-US" sz="3200" dirty="0">
                <a:solidFill>
                  <a:schemeClr val="accent2"/>
                </a:solidFill>
                <a:ea typeface="ＭＳ Ｐゴシック" pitchFamily="1" charset="-128"/>
              </a:rPr>
            </a:br>
            <a:endParaRPr lang="en-US" sz="2800" dirty="0">
              <a:solidFill>
                <a:schemeClr val="accent2"/>
              </a:solidFill>
              <a:ea typeface="ＭＳ Ｐゴシック" pitchFamily="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07" y="2114830"/>
            <a:ext cx="4413955" cy="4343400"/>
          </a:xfrm>
        </p:spPr>
        <p:txBody>
          <a:bodyPr>
            <a:normAutofit/>
          </a:bodyPr>
          <a:lstStyle/>
          <a:p>
            <a:pPr lvl="1" eaLnBrk="1" hangingPunct="1">
              <a:spcBef>
                <a:spcPts val="1800"/>
              </a:spcBef>
              <a:buFont typeface="Wingdings" pitchFamily="-112" charset="2"/>
              <a:buNone/>
              <a:defRPr/>
            </a:pPr>
            <a:endParaRPr lang="en-US" sz="2400" dirty="0">
              <a:solidFill>
                <a:schemeClr val="accent2"/>
              </a:solidFill>
              <a:ea typeface="ＭＳ Ｐゴシック" pitchFamily="-109" charset="-128"/>
            </a:endParaRPr>
          </a:p>
          <a:p>
            <a:pPr>
              <a:defRPr/>
            </a:pPr>
            <a:r>
              <a:rPr lang="en-US" sz="2800" dirty="0">
                <a:solidFill>
                  <a:schemeClr val="accent2"/>
                </a:solidFill>
                <a:ea typeface="ＭＳ Ｐゴシック" pitchFamily="1" charset="-128"/>
              </a:rPr>
              <a:t>Demonstrate microsurgical </a:t>
            </a:r>
            <a:br>
              <a:rPr lang="en-US" sz="2800" dirty="0">
                <a:solidFill>
                  <a:schemeClr val="accent2"/>
                </a:solidFill>
                <a:ea typeface="ＭＳ Ｐゴシック" pitchFamily="1" charset="-128"/>
              </a:rPr>
            </a:br>
            <a:r>
              <a:rPr lang="en-US" sz="2800" dirty="0">
                <a:solidFill>
                  <a:schemeClr val="accent2"/>
                </a:solidFill>
                <a:ea typeface="ＭＳ Ｐゴシック" pitchFamily="1" charset="-128"/>
              </a:rPr>
              <a:t>skills.</a:t>
            </a:r>
          </a:p>
          <a:p>
            <a:pPr>
              <a:defRPr/>
            </a:pPr>
            <a:r>
              <a:rPr lang="en-US" sz="2800" i="1" dirty="0">
                <a:solidFill>
                  <a:schemeClr val="accent2"/>
                </a:solidFill>
                <a:ea typeface="ＭＳ Ｐゴシック" pitchFamily="1" charset="-128"/>
              </a:rPr>
              <a:t>Surprise! </a:t>
            </a:r>
            <a:r>
              <a:rPr lang="en-US" sz="2800" dirty="0">
                <a:solidFill>
                  <a:schemeClr val="accent2"/>
                </a:solidFill>
                <a:ea typeface="ＭＳ Ｐゴシック" pitchFamily="1" charset="-128"/>
              </a:rPr>
              <a:t>Reattach severed aorta of anesthetized rat.</a:t>
            </a:r>
            <a:br>
              <a:rPr lang="en-US" sz="2800" dirty="0">
                <a:solidFill>
                  <a:schemeClr val="accent2"/>
                </a:solidFill>
                <a:ea typeface="ＭＳ Ｐゴシック" pitchFamily="1" charset="-128"/>
              </a:rPr>
            </a:b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36642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organ chart">
            <a:extLst>
              <a:ext uri="{FF2B5EF4-FFF2-40B4-BE49-F238E27FC236}">
                <a16:creationId xmlns:a16="http://schemas.microsoft.com/office/drawing/2014/main" id="{16DE0C0B-646C-41FD-BC8F-49BA63664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862" y="1658154"/>
            <a:ext cx="3694503" cy="498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16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30" y="1183665"/>
            <a:ext cx="8042276" cy="4826000"/>
          </a:xfrm>
        </p:spPr>
        <p:txBody>
          <a:bodyPr/>
          <a:lstStyle/>
          <a:p>
            <a:pPr lvl="1" eaLnBrk="1" hangingPunct="1">
              <a:spcBef>
                <a:spcPts val="1800"/>
              </a:spcBef>
              <a:buFont typeface="Wingdings" pitchFamily="-112" charset="2"/>
              <a:buNone/>
              <a:defRPr/>
            </a:pPr>
            <a:r>
              <a:rPr lang="en-US" sz="3200" i="1" dirty="0">
                <a:solidFill>
                  <a:schemeClr val="accent2"/>
                </a:solidFill>
                <a:ea typeface="ＭＳ Ｐゴシック" pitchFamily="-109" charset="-128"/>
              </a:rPr>
              <a:t>Retention </a:t>
            </a:r>
            <a:r>
              <a:rPr lang="en-US" sz="2800" dirty="0">
                <a:solidFill>
                  <a:schemeClr val="accent2"/>
                </a:solidFill>
                <a:ea typeface="ＭＳ Ｐゴシック" pitchFamily="-109" charset="-128"/>
              </a:rPr>
              <a:t>(microsurgical skills)</a:t>
            </a:r>
          </a:p>
          <a:p>
            <a:pPr lvl="1">
              <a:defRPr/>
            </a:pPr>
            <a:r>
              <a:rPr lang="en-US" sz="2800" i="1" dirty="0">
                <a:solidFill>
                  <a:schemeClr val="accent2"/>
                </a:solidFill>
                <a:ea typeface="ＭＳ Ｐゴシック" pitchFamily="-109" charset="-128"/>
              </a:rPr>
              <a:t>Spaced</a:t>
            </a:r>
            <a:r>
              <a:rPr lang="en-US" sz="2800" dirty="0">
                <a:solidFill>
                  <a:schemeClr val="accent2"/>
                </a:solidFill>
                <a:ea typeface="ＭＳ Ｐゴシック" pitchFamily="-109" charset="-128"/>
              </a:rPr>
              <a:t> learners: performed better on </a:t>
            </a:r>
            <a:r>
              <a:rPr lang="en-US" sz="2800" u="sng" dirty="0">
                <a:solidFill>
                  <a:schemeClr val="accent2"/>
                </a:solidFill>
                <a:ea typeface="ＭＳ Ｐゴシック" pitchFamily="-109" charset="-128"/>
              </a:rPr>
              <a:t>all</a:t>
            </a:r>
            <a:r>
              <a:rPr lang="en-US" sz="2800" dirty="0">
                <a:solidFill>
                  <a:schemeClr val="accent2"/>
                </a:solidFill>
                <a:ea typeface="ＭＳ Ｐゴシック" pitchFamily="-109" charset="-128"/>
              </a:rPr>
              <a:t> expert measures</a:t>
            </a:r>
          </a:p>
          <a:p>
            <a:pPr lvl="1">
              <a:defRPr/>
            </a:pPr>
            <a:endParaRPr lang="en-US" dirty="0">
              <a:solidFill>
                <a:schemeClr val="accent2"/>
              </a:solidFill>
              <a:ea typeface="ＭＳ Ｐゴシック" pitchFamily="-109" charset="-128"/>
            </a:endParaRPr>
          </a:p>
          <a:p>
            <a:pPr lvl="1" eaLnBrk="1" hangingPunct="1">
              <a:spcBef>
                <a:spcPts val="1800"/>
              </a:spcBef>
              <a:buFont typeface="Wingdings" pitchFamily="-112" charset="2"/>
              <a:buNone/>
              <a:defRPr/>
            </a:pPr>
            <a:r>
              <a:rPr lang="en-US" sz="3200" i="1" dirty="0">
                <a:solidFill>
                  <a:schemeClr val="accent2"/>
                </a:solidFill>
                <a:ea typeface="ＭＳ Ｐゴシック" pitchFamily="-109" charset="-128"/>
              </a:rPr>
              <a:t>Application</a:t>
            </a:r>
            <a:endParaRPr lang="en-US" sz="2800" dirty="0">
              <a:solidFill>
                <a:schemeClr val="accent2"/>
              </a:solidFill>
              <a:ea typeface="ＭＳ Ｐゴシック" pitchFamily="-109" charset="-128"/>
            </a:endParaRPr>
          </a:p>
          <a:p>
            <a:pPr lvl="1">
              <a:defRPr/>
            </a:pPr>
            <a:r>
              <a:rPr lang="en-US" sz="2800" i="1" dirty="0">
                <a:solidFill>
                  <a:schemeClr val="accent2"/>
                </a:solidFill>
                <a:ea typeface="ＭＳ Ｐゴシック" pitchFamily="-109" charset="-128"/>
              </a:rPr>
              <a:t>Spaced</a:t>
            </a:r>
            <a:r>
              <a:rPr lang="en-US" sz="2800" dirty="0">
                <a:solidFill>
                  <a:schemeClr val="accent2"/>
                </a:solidFill>
                <a:ea typeface="ＭＳ Ｐゴシック" pitchFamily="-109" charset="-128"/>
              </a:rPr>
              <a:t> learners: </a:t>
            </a:r>
            <a:r>
              <a:rPr lang="en-US" sz="2800" u="sng" dirty="0">
                <a:solidFill>
                  <a:schemeClr val="accent2"/>
                </a:solidFill>
                <a:ea typeface="ＭＳ Ｐゴシック" pitchFamily="-109" charset="-128"/>
              </a:rPr>
              <a:t>all</a:t>
            </a:r>
            <a:r>
              <a:rPr lang="en-US" sz="2800" dirty="0">
                <a:solidFill>
                  <a:schemeClr val="accent2"/>
                </a:solidFill>
                <a:ea typeface="ＭＳ Ｐゴシック" pitchFamily="-109" charset="-128"/>
              </a:rPr>
              <a:t> completed surgery successfully</a:t>
            </a:r>
          </a:p>
          <a:p>
            <a:pPr lvl="1">
              <a:defRPr/>
            </a:pPr>
            <a:r>
              <a:rPr lang="en-US" sz="2800" i="1" dirty="0">
                <a:solidFill>
                  <a:schemeClr val="accent2"/>
                </a:solidFill>
                <a:ea typeface="ＭＳ Ｐゴシック" pitchFamily="-109" charset="-128"/>
              </a:rPr>
              <a:t>Massed</a:t>
            </a:r>
            <a:r>
              <a:rPr lang="en-US" sz="2800" dirty="0">
                <a:solidFill>
                  <a:schemeClr val="accent2"/>
                </a:solidFill>
                <a:ea typeface="ＭＳ Ｐゴシック" pitchFamily="-109" charset="-128"/>
              </a:rPr>
              <a:t> learners: 16% damaged tissue beyond repair</a:t>
            </a:r>
          </a:p>
          <a:p>
            <a:pPr>
              <a:buFont typeface="Wingdings" pitchFamily="-112" charset="2"/>
              <a:buChar char="Ø"/>
              <a:defRPr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36642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F18D7-FB29-49EA-A936-00AD03F835D4}"/>
              </a:ext>
            </a:extLst>
          </p:cNvPr>
          <p:cNvSpPr txBox="1"/>
          <p:nvPr/>
        </p:nvSpPr>
        <p:spPr>
          <a:xfrm>
            <a:off x="5554134" y="6004355"/>
            <a:ext cx="298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1" charset="-128"/>
              </a:rPr>
              <a:t>(Moulton et al., 2006)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872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22829" y="2156669"/>
            <a:ext cx="38243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              </a:t>
            </a:r>
            <a:endParaRPr lang="en-US" sz="1800" b="1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58906" y="854220"/>
            <a:ext cx="8229600" cy="1066800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u="sng" dirty="0">
                <a:solidFill>
                  <a:schemeClr val="accent2"/>
                </a:solidFill>
              </a:rPr>
              <a:t>Mixed vs Blocked Practice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000" i="1" dirty="0">
                <a:solidFill>
                  <a:schemeClr val="accent2"/>
                </a:solidFill>
              </a:rPr>
              <a:t>Learn to compute the volume of a spheroid, cone, wedge, etc.</a:t>
            </a:r>
          </a:p>
        </p:txBody>
      </p:sp>
      <p:pic>
        <p:nvPicPr>
          <p:cNvPr id="40963" name="Picture 6" descr="During Practice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5294"/>
            <a:ext cx="4135438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8"/>
          <a:stretch>
            <a:fillRect/>
          </a:stretch>
        </p:blipFill>
        <p:spPr bwMode="auto">
          <a:xfrm>
            <a:off x="4498975" y="2977233"/>
            <a:ext cx="42640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68838" y="21296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  <a:ea typeface="ＭＳ Ｐゴシック" pitchFamily="1" charset="-128"/>
              </a:rPr>
              <a:t>Test One Week Later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2930" y="2423235"/>
            <a:ext cx="3884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i="1" dirty="0">
                <a:solidFill>
                  <a:schemeClr val="accent2"/>
                </a:solidFill>
              </a:rPr>
              <a:t>(Solve 8 types of solids in random order.)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371130"/>
            <a:ext cx="2590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515833" y="3285996"/>
            <a:ext cx="685800" cy="2045563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01799" y="4874359"/>
            <a:ext cx="685800" cy="457200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5833" y="293579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89%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31039" y="4963632"/>
            <a:ext cx="656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20%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4E5E1-306D-47EE-892E-4E4A817BB354}"/>
              </a:ext>
            </a:extLst>
          </p:cNvPr>
          <p:cNvSpPr txBox="1"/>
          <p:nvPr/>
        </p:nvSpPr>
        <p:spPr>
          <a:xfrm>
            <a:off x="2344189" y="6096985"/>
            <a:ext cx="5963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Rohrer &amp; Taylor (2010, Applied Cognitive Psychology)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61F8CD-B73E-4E21-AC63-C974AA89032B}"/>
              </a:ext>
            </a:extLst>
          </p:cNvPr>
          <p:cNvSpPr/>
          <p:nvPr/>
        </p:nvSpPr>
        <p:spPr>
          <a:xfrm>
            <a:off x="294130" y="240733"/>
            <a:ext cx="2229778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Desirable difficulty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1305" y="2156669"/>
            <a:ext cx="403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            </a:t>
            </a:r>
            <a:r>
              <a:rPr lang="en-US" sz="1800" b="1" dirty="0">
                <a:solidFill>
                  <a:schemeClr val="accent2"/>
                </a:solidFill>
              </a:rPr>
              <a:t>During Practice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38B5C5-37A8-48DD-AA86-DCC43699E9C5}"/>
              </a:ext>
            </a:extLst>
          </p:cNvPr>
          <p:cNvSpPr txBox="1"/>
          <p:nvPr/>
        </p:nvSpPr>
        <p:spPr>
          <a:xfrm>
            <a:off x="4831644" y="2032000"/>
            <a:ext cx="3931356" cy="373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10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22829" y="2156669"/>
            <a:ext cx="38243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              </a:t>
            </a:r>
            <a:endParaRPr lang="en-US" sz="1800" b="1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58906" y="854220"/>
            <a:ext cx="8229600" cy="1066800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u="sng" dirty="0">
                <a:solidFill>
                  <a:schemeClr val="accent2"/>
                </a:solidFill>
              </a:rPr>
              <a:t>Mixed vs Blocked Practice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000" i="1" dirty="0">
                <a:solidFill>
                  <a:schemeClr val="accent2"/>
                </a:solidFill>
              </a:rPr>
              <a:t>Learn to compute the volume of a spheroid, cone, wedge, etc.</a:t>
            </a:r>
          </a:p>
        </p:txBody>
      </p:sp>
      <p:pic>
        <p:nvPicPr>
          <p:cNvPr id="40963" name="Picture 6" descr="During Practice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5294"/>
            <a:ext cx="4135438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 descr="Test One Week L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8"/>
          <a:stretch>
            <a:fillRect/>
          </a:stretch>
        </p:blipFill>
        <p:spPr bwMode="auto">
          <a:xfrm>
            <a:off x="4498975" y="2977233"/>
            <a:ext cx="42640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cxnSpLocks/>
          </p:cNvCxnSpPr>
          <p:nvPr/>
        </p:nvCxnSpPr>
        <p:spPr bwMode="auto">
          <a:xfrm>
            <a:off x="4325199" y="3318860"/>
            <a:ext cx="3181912" cy="1543048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C41C1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4668838" y="21296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  <a:ea typeface="ＭＳ Ｐゴシック" pitchFamily="1" charset="-128"/>
              </a:rPr>
              <a:t>Test One Week Later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2930" y="2423235"/>
            <a:ext cx="3884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i="1" dirty="0">
                <a:solidFill>
                  <a:schemeClr val="accent2"/>
                </a:solidFill>
              </a:rPr>
              <a:t>(Solve 8 types of solids in random order.)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371130"/>
            <a:ext cx="2590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515833" y="3285996"/>
            <a:ext cx="685800" cy="2045563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01799" y="4874359"/>
            <a:ext cx="685800" cy="457200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5833" y="293579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89%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31039" y="4963632"/>
            <a:ext cx="656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20%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4E5E1-306D-47EE-892E-4E4A817BB354}"/>
              </a:ext>
            </a:extLst>
          </p:cNvPr>
          <p:cNvSpPr txBox="1"/>
          <p:nvPr/>
        </p:nvSpPr>
        <p:spPr>
          <a:xfrm>
            <a:off x="5467256" y="6096985"/>
            <a:ext cx="2840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Rohrer &amp; Taylor (2010)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61F8CD-B73E-4E21-AC63-C974AA89032B}"/>
              </a:ext>
            </a:extLst>
          </p:cNvPr>
          <p:cNvSpPr/>
          <p:nvPr/>
        </p:nvSpPr>
        <p:spPr>
          <a:xfrm>
            <a:off x="294130" y="240733"/>
            <a:ext cx="2229778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Desirable difficulty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1305" y="2156669"/>
            <a:ext cx="403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            </a:t>
            </a:r>
            <a:r>
              <a:rPr lang="en-US" sz="1800" b="1" dirty="0">
                <a:solidFill>
                  <a:schemeClr val="accent2"/>
                </a:solidFill>
              </a:rPr>
              <a:t>During Practice</a:t>
            </a:r>
          </a:p>
        </p:txBody>
      </p:sp>
    </p:spTree>
    <p:extLst>
      <p:ext uri="{BB962C8B-B14F-4D97-AF65-F5344CB8AC3E}">
        <p14:creationId xmlns:p14="http://schemas.microsoft.com/office/powerpoint/2010/main" val="139037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340" y="1747181"/>
            <a:ext cx="3690852" cy="1925483"/>
          </a:xfrm>
        </p:spPr>
        <p:txBody>
          <a:bodyPr/>
          <a:lstStyle/>
          <a:p>
            <a:r>
              <a:rPr lang="en-US" sz="4800" b="1" dirty="0">
                <a:solidFill>
                  <a:schemeClr val="accent2"/>
                </a:solidFill>
              </a:rPr>
              <a:t>Make it Stick</a:t>
            </a:r>
            <a:br>
              <a:rPr lang="en-US" sz="4800" b="1" dirty="0">
                <a:solidFill>
                  <a:schemeClr val="accent2"/>
                </a:solidFill>
              </a:rPr>
            </a:br>
            <a:r>
              <a:rPr lang="en-US" sz="4800" b="1" dirty="0">
                <a:solidFill>
                  <a:schemeClr val="accent2"/>
                </a:solidFill>
              </a:rPr>
              <a:t>at</a:t>
            </a:r>
            <a:br>
              <a:rPr lang="en-US" sz="4800" b="1" dirty="0">
                <a:solidFill>
                  <a:schemeClr val="accent2"/>
                </a:solidFill>
              </a:rPr>
            </a:br>
            <a:r>
              <a:rPr lang="en-US" sz="4800" b="1" dirty="0">
                <a:solidFill>
                  <a:schemeClr val="accent2"/>
                </a:solidFill>
              </a:rPr>
              <a:t>Touro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340" y="2145796"/>
            <a:ext cx="3840480" cy="372015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>
                <a:solidFill>
                  <a:schemeClr val="accent1"/>
                </a:solidFill>
              </a:rPr>
              <a:t>Peter C. Brown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April 12, 2019</a:t>
            </a:r>
          </a:p>
        </p:txBody>
      </p:sp>
      <p:pic>
        <p:nvPicPr>
          <p:cNvPr id="6" name="Picture 5" descr="Touro College &amp;#38; University System">
            <a:extLst>
              <a:ext uri="{FF2B5EF4-FFF2-40B4-BE49-F238E27FC236}">
                <a16:creationId xmlns:a16="http://schemas.microsoft.com/office/drawing/2014/main" id="{80F18932-1504-E340-A6FA-2F1C19A21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97" y="894000"/>
            <a:ext cx="3631843" cy="363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12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5800"/>
            <a:ext cx="8686800" cy="5257800"/>
          </a:xfrm>
        </p:spPr>
        <p:txBody>
          <a:bodyPr>
            <a:normAutofit/>
          </a:bodyPr>
          <a:lstStyle/>
          <a:p>
            <a:pPr marL="1089025" lvl="2" indent="-457200">
              <a:lnSpc>
                <a:spcPts val="4200"/>
              </a:lnSpc>
              <a:spcBef>
                <a:spcPts val="2400"/>
              </a:spcBef>
              <a:buFont typeface="+mj-lt"/>
              <a:buAutoNum type="arabicPeriod"/>
            </a:pPr>
            <a:endParaRPr lang="en-US" sz="2400" dirty="0"/>
          </a:p>
          <a:p>
            <a:pPr marL="1089025" lvl="2" indent="-457200">
              <a:lnSpc>
                <a:spcPts val="42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  <a:alpha val="44000"/>
                  </a:schemeClr>
                </a:solidFill>
              </a:rPr>
              <a:t>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Get it </a:t>
            </a:r>
            <a:r>
              <a:rPr lang="en-US" sz="3200" i="1" dirty="0">
                <a:solidFill>
                  <a:schemeClr val="bg2">
                    <a:lumMod val="75000"/>
                  </a:schemeClr>
                </a:solidFill>
              </a:rPr>
              <a:t>out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 to get it in.</a:t>
            </a:r>
          </a:p>
          <a:p>
            <a:pPr marL="1089025" lvl="2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  <a:alpha val="44000"/>
                  </a:schemeClr>
                </a:solidFill>
              </a:rPr>
              <a:t>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Some difficulties are desirable.</a:t>
            </a:r>
          </a:p>
          <a:p>
            <a:pPr marL="1089025" lvl="2" indent="-457200">
              <a:spcBef>
                <a:spcPts val="240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>
                <a:solidFill>
                  <a:srgbClr val="2F97B5"/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Intuition steers us wrong.</a:t>
            </a:r>
          </a:p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247650" y="223525"/>
            <a:ext cx="8229600" cy="1692275"/>
          </a:xfrm>
        </p:spPr>
        <p:txBody>
          <a:bodyPr/>
          <a:lstStyle/>
          <a:p>
            <a:pPr algn="l"/>
            <a:r>
              <a:rPr lang="en-US" dirty="0"/>
              <a:t>       		</a:t>
            </a:r>
            <a:r>
              <a:rPr lang="en-US" sz="4400" dirty="0"/>
              <a:t>3 Big Ideas</a:t>
            </a:r>
            <a:br>
              <a:rPr lang="en-US" sz="4400" dirty="0"/>
            </a:br>
            <a:r>
              <a:rPr lang="en-US" sz="4400" dirty="0"/>
              <a:t>			about Learning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1915800"/>
            <a:ext cx="65780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Make it Stick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2" b="36568"/>
          <a:stretch/>
        </p:blipFill>
        <p:spPr bwMode="auto">
          <a:xfrm>
            <a:off x="516663" y="677683"/>
            <a:ext cx="1436642" cy="101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52400" y="1981800"/>
            <a:ext cx="6578021" cy="0"/>
          </a:xfrm>
          <a:prstGeom prst="line">
            <a:avLst/>
          </a:prstGeom>
          <a:ln w="38100" cmpd="sng">
            <a:solidFill>
              <a:srgbClr val="876A2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-3200400" y="851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43725" y="1323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42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 bwMode="auto">
          <a:xfrm>
            <a:off x="263707" y="1164289"/>
            <a:ext cx="8801099" cy="9175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en-US" sz="14400" u="sng" dirty="0">
                <a:solidFill>
                  <a:schemeClr val="accent2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Judgments of Learning</a:t>
            </a:r>
          </a:p>
          <a:p>
            <a:pPr eaLnBrk="1" hangingPunct="1">
              <a:buFont typeface="Arial" charset="0"/>
              <a:buNone/>
            </a:pPr>
            <a:endParaRPr lang="en-US" sz="2800" dirty="0">
              <a:solidFill>
                <a:srgbClr val="2C7C9F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9600" i="1" dirty="0">
                <a:solidFill>
                  <a:srgbClr val="2C7C9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	</a:t>
            </a:r>
            <a:r>
              <a:rPr lang="en-US" sz="11200" i="1" dirty="0">
                <a:solidFill>
                  <a:schemeClr val="accent2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Task: Learn key ideas in a 250-word prose</a:t>
            </a:r>
            <a:br>
              <a:rPr lang="en-US" sz="11200" i="1" dirty="0">
                <a:solidFill>
                  <a:schemeClr val="accent2"/>
                </a:solidFill>
                <a:latin typeface="Arial" charset="0"/>
                <a:ea typeface="ヒラギノ角ゴ ProN W3" charset="0"/>
                <a:cs typeface="ヒラギノ角ゴ ProN W3" charset="0"/>
              </a:rPr>
            </a:br>
            <a:r>
              <a:rPr lang="en-US" sz="11200" i="1" dirty="0">
                <a:solidFill>
                  <a:schemeClr val="accent2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passage, over 4 trials</a:t>
            </a:r>
          </a:p>
          <a:p>
            <a:pPr eaLnBrk="1" hangingPunct="1">
              <a:buFont typeface="Arial" charset="0"/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 charset="0"/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 charset="0"/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 charset="0"/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 charset="0"/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 charset="0"/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68626" name="TextBox 4"/>
          <p:cNvSpPr txBox="1">
            <a:spLocks noChangeArrowheads="1"/>
          </p:cNvSpPr>
          <p:nvPr/>
        </p:nvSpPr>
        <p:spPr bwMode="auto">
          <a:xfrm>
            <a:off x="2648721" y="6474767"/>
            <a:ext cx="5486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Roediger &amp; Karpicke (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Psychological Science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2006)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36642" y="3935168"/>
            <a:ext cx="7743825" cy="2770432"/>
            <a:chOff x="658585" y="2362200"/>
            <a:chExt cx="7743825" cy="2770432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658585" y="4670967"/>
              <a:ext cx="7743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733800" y="2362200"/>
              <a:ext cx="4438650" cy="1533525"/>
              <a:chOff x="3733800" y="2362200"/>
              <a:chExt cx="4438650" cy="1533525"/>
            </a:xfrm>
          </p:grpSpPr>
          <p:sp>
            <p:nvSpPr>
              <p:cNvPr id="6" name="Content Placeholder 1"/>
              <p:cNvSpPr txBox="1">
                <a:spLocks/>
              </p:cNvSpPr>
              <p:nvPr/>
            </p:nvSpPr>
            <p:spPr bwMode="auto">
              <a:xfrm>
                <a:off x="4000500" y="2524125"/>
                <a:ext cx="4171950" cy="137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82588" indent="-342900" algn="l" rtl="0" eaLnBrk="0" fontAlgn="base" hangingPunct="0"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charset="0"/>
                  </a:defRPr>
                </a:lvl1pPr>
                <a:lvl2pPr marL="731838" indent="-285750" algn="l" rtl="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charset="0"/>
                  </a:defRPr>
                </a:lvl2pPr>
                <a:lvl3pPr marL="1131888" indent="-22860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charset="0"/>
                  </a:defRPr>
                </a:lvl3pPr>
                <a:lvl4pPr marL="1589088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charset="0"/>
                  </a:defRPr>
                </a:lvl4pPr>
                <a:lvl5pPr marL="2046288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charset="0"/>
                  </a:defRPr>
                </a:lvl5pPr>
                <a:lvl6pPr marL="2503488" indent="-228600" algn="l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charset="0"/>
                  </a:defRPr>
                </a:lvl6pPr>
                <a:lvl7pPr marL="2960688" indent="-228600" algn="l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charset="0"/>
                  </a:defRPr>
                </a:lvl7pPr>
                <a:lvl8pPr marL="3417888" indent="-228600" algn="l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charset="0"/>
                  </a:defRPr>
                </a:lvl8pPr>
                <a:lvl9pPr marL="3875088" indent="-228600" algn="l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charset="0"/>
                  </a:defRPr>
                </a:lvl9pPr>
              </a:lstStyle>
              <a:p>
                <a:pPr algn="ctr" eaLnBrk="1" hangingPunct="1">
                  <a:buFont typeface="Arial" charset="0"/>
                  <a:buNone/>
                </a:pPr>
                <a:r>
                  <a:rPr lang="en-US" sz="2200" dirty="0">
                    <a:latin typeface="Arial" charset="0"/>
                    <a:ea typeface="ヒラギノ角ゴ ProN W3" charset="0"/>
                    <a:cs typeface="ヒラギノ角ゴ ProN W3" charset="0"/>
                  </a:rPr>
                  <a:t>“How well will you remember the passage in one week?”</a:t>
                </a:r>
              </a:p>
              <a:p>
                <a:pPr eaLnBrk="1" hangingPunct="1">
                  <a:buFont typeface="Arial" charset="0"/>
                  <a:buNone/>
                </a:pPr>
                <a:endParaRPr lang="en-US" sz="2200" dirty="0">
                  <a:latin typeface="Arial" charset="0"/>
                  <a:ea typeface="ヒラギノ角ゴ ProN W3" charset="0"/>
                  <a:cs typeface="ヒラギノ角ゴ ProN W3" charset="0"/>
                </a:endParaRPr>
              </a:p>
              <a:p>
                <a:pPr eaLnBrk="1" hangingPunct="1">
                  <a:buFont typeface="Arial" charset="0"/>
                  <a:buNone/>
                </a:pPr>
                <a:endParaRPr lang="en-US" sz="2200" dirty="0">
                  <a:latin typeface="Arial" charset="0"/>
                  <a:ea typeface="ヒラギノ角ゴ ProN W3" charset="0"/>
                  <a:cs typeface="ヒラギノ角ゴ ProN W3" charset="0"/>
                </a:endParaRPr>
              </a:p>
              <a:p>
                <a:pPr eaLnBrk="1" hangingPunct="1">
                  <a:buFont typeface="Arial" charset="0"/>
                  <a:buNone/>
                </a:pPr>
                <a:endParaRPr lang="en-US" sz="2200" dirty="0">
                  <a:latin typeface="Arial" charset="0"/>
                  <a:ea typeface="ヒラギノ角ゴ ProN W3" charset="0"/>
                  <a:cs typeface="ヒラギノ角ゴ ProN W3" charset="0"/>
                </a:endParaRPr>
              </a:p>
              <a:p>
                <a:pPr eaLnBrk="1" hangingPunct="1">
                  <a:buFont typeface="Arial" charset="0"/>
                  <a:buNone/>
                </a:pPr>
                <a:endParaRPr lang="en-US" sz="2200" dirty="0">
                  <a:latin typeface="Arial" charset="0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3" name="Right Bracket 2"/>
              <p:cNvSpPr/>
              <p:nvPr/>
            </p:nvSpPr>
            <p:spPr bwMode="auto">
              <a:xfrm>
                <a:off x="3733800" y="2362200"/>
                <a:ext cx="152400" cy="1371600"/>
              </a:xfrm>
              <a:prstGeom prst="rightBracke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 bwMode="auto">
              <a:xfrm>
                <a:off x="3886200" y="3048000"/>
                <a:ext cx="228600" cy="0"/>
              </a:xfrm>
              <a:prstGeom prst="line">
                <a:avLst/>
              </a:prstGeom>
              <a:solidFill>
                <a:srgbClr val="4F81BD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aphicFrame>
        <p:nvGraphicFramePr>
          <p:cNvPr id="1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170314"/>
              </p:ext>
            </p:extLst>
          </p:nvPr>
        </p:nvGraphicFramePr>
        <p:xfrm>
          <a:off x="466725" y="3843728"/>
          <a:ext cx="7484439" cy="1554480"/>
        </p:xfrm>
        <a:graphic>
          <a:graphicData uri="http://schemas.openxmlformats.org/drawingml/2006/table">
            <a:tbl>
              <a:tblPr/>
              <a:tblGrid>
                <a:gridCol w="2256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74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Arial" charset="0"/>
                        </a:rPr>
                        <a:t>Pure Study: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Arial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Arial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Arial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Arial" charset="0"/>
                        </a:rPr>
                        <a:t>S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Arial" charset="0"/>
                        </a:rPr>
                        <a:t>1 Retrieval: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Arial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Arial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Arial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Arial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Arial" charset="0"/>
                        </a:rPr>
                        <a:t>3 Retrievals: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Arial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Arial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9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Arial" charset="0"/>
                        </a:rPr>
                        <a:t>R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9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  <a:sym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Arial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1360442" y="120112"/>
            <a:ext cx="8062958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E3477-46A3-4C44-AFE2-BB231566DE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79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86488" y="2063119"/>
            <a:ext cx="1676400" cy="32095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ctual Recall chart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2088" y="1758319"/>
            <a:ext cx="4971912" cy="4185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62688" y="2063119"/>
            <a:ext cx="1676400" cy="32095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52400" y="1453519"/>
            <a:ext cx="4342075" cy="4191000"/>
            <a:chOff x="4420925" y="2133600"/>
            <a:chExt cx="4342075" cy="4191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0925" y="2133600"/>
              <a:ext cx="4342075" cy="4191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467600" y="2870537"/>
              <a:ext cx="990600" cy="101566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SSSS</a:t>
              </a:r>
            </a:p>
            <a:p>
              <a:r>
                <a:rPr lang="en-US" sz="2000" dirty="0"/>
                <a:t>SSST</a:t>
              </a:r>
            </a:p>
            <a:p>
              <a:r>
                <a:rPr lang="en-US" sz="2000" dirty="0"/>
                <a:t>STTT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72200" y="1529719"/>
            <a:ext cx="178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Actual Recall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1911" y="2424289"/>
            <a:ext cx="609600" cy="2895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61822" y="3876944"/>
            <a:ext cx="591312" cy="1422399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61733" y="4357511"/>
            <a:ext cx="563880" cy="926365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12724" y="2308467"/>
            <a:ext cx="182876" cy="1779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15774" y="2638623"/>
            <a:ext cx="179826" cy="180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18819" y="2947424"/>
            <a:ext cx="176781" cy="1767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33400"/>
            <a:ext cx="8906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2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Task: Recall key ideas in a 250-word prose passage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8821" y="6121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Illusion of mastery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99809" y="2233752"/>
            <a:ext cx="1676400" cy="240401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940118" y="5326159"/>
            <a:ext cx="3570136" cy="699968"/>
          </a:xfrm>
          <a:custGeom>
            <a:avLst/>
            <a:gdLst>
              <a:gd name="connsiteX0" fmla="*/ 3570136 w 3570136"/>
              <a:gd name="connsiteY0" fmla="*/ 0 h 699968"/>
              <a:gd name="connsiteX1" fmla="*/ 1820849 w 3570136"/>
              <a:gd name="connsiteY1" fmla="*/ 699715 h 699968"/>
              <a:gd name="connsiteX2" fmla="*/ 0 w 3570136"/>
              <a:gd name="connsiteY2" fmla="*/ 63611 h 69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0136" h="699968">
                <a:moveTo>
                  <a:pt x="3570136" y="0"/>
                </a:moveTo>
                <a:cubicBezTo>
                  <a:pt x="2993004" y="344556"/>
                  <a:pt x="2415872" y="689113"/>
                  <a:pt x="1820849" y="699715"/>
                </a:cubicBezTo>
                <a:cubicBezTo>
                  <a:pt x="1225826" y="710317"/>
                  <a:pt x="612913" y="386964"/>
                  <a:pt x="0" y="6361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tailEnd type="stealth"/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1476" y="1529719"/>
            <a:ext cx="19041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Predicted</a:t>
            </a:r>
            <a:r>
              <a:rPr lang="en-US" sz="1800" dirty="0"/>
              <a:t> Recall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E3477-46A3-4C44-AFE2-BB231566DE2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5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/>
      <p:bldP spid="16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-1135639" y="2655957"/>
            <a:ext cx="9269589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dirty="0"/>
              <a:t>Reread notes or textbook</a:t>
            </a:r>
          </a:p>
          <a:p>
            <a:pPr algn="ctr">
              <a:lnSpc>
                <a:spcPct val="115000"/>
              </a:lnSpc>
            </a:pPr>
            <a:r>
              <a:rPr lang="en-US" sz="3200" dirty="0"/>
              <a:t>Highlight material</a:t>
            </a:r>
          </a:p>
          <a:p>
            <a:pPr algn="ctr">
              <a:lnSpc>
                <a:spcPct val="115000"/>
              </a:lnSpc>
            </a:pPr>
            <a:r>
              <a:rPr lang="en-US" sz="3200" dirty="0"/>
              <a:t>Outline material</a:t>
            </a:r>
          </a:p>
          <a:p>
            <a:pPr algn="ctr">
              <a:lnSpc>
                <a:spcPct val="115000"/>
              </a:lnSpc>
            </a:pPr>
            <a:r>
              <a:rPr lang="en-US" sz="3200" dirty="0"/>
              <a:t>Study groups</a:t>
            </a:r>
          </a:p>
          <a:p>
            <a:pPr algn="ctr">
              <a:lnSpc>
                <a:spcPct val="115000"/>
              </a:lnSpc>
            </a:pPr>
            <a:r>
              <a:rPr lang="en-US" sz="3200" dirty="0"/>
              <a:t>Practice tests</a:t>
            </a:r>
          </a:p>
        </p:txBody>
      </p:sp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-38551" y="305906"/>
            <a:ext cx="89413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accent2"/>
                </a:solidFill>
                <a:latin typeface="+mj-lt"/>
                <a:cs typeface="Arial" charset="0"/>
              </a:rPr>
              <a:t>Surveys Asking Students</a:t>
            </a:r>
            <a:br>
              <a:rPr lang="en-US" sz="3200" dirty="0">
                <a:solidFill>
                  <a:schemeClr val="accent2"/>
                </a:solidFill>
                <a:latin typeface="+mj-lt"/>
                <a:cs typeface="Arial" charset="0"/>
              </a:rPr>
            </a:br>
            <a:r>
              <a:rPr lang="en-US" sz="3200" dirty="0">
                <a:solidFill>
                  <a:schemeClr val="accent2"/>
                </a:solidFill>
                <a:latin typeface="+mj-lt"/>
                <a:cs typeface="Arial" charset="0"/>
              </a:rPr>
              <a:t>How They Study</a:t>
            </a:r>
          </a:p>
        </p:txBody>
      </p:sp>
      <p:sp>
        <p:nvSpPr>
          <p:cNvPr id="6" name="Rectangle 11"/>
          <p:cNvSpPr>
            <a:spLocks/>
          </p:cNvSpPr>
          <p:nvPr/>
        </p:nvSpPr>
        <p:spPr bwMode="auto">
          <a:xfrm>
            <a:off x="2990812" y="6279197"/>
            <a:ext cx="56726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82588" indent="-342900" algn="r">
              <a:spcBef>
                <a:spcPts val="775"/>
              </a:spcBef>
            </a:pPr>
            <a:r>
              <a:rPr lang="en-US" sz="1600" dirty="0">
                <a:solidFill>
                  <a:schemeClr val="accent2"/>
                </a:solidFill>
                <a:cs typeface="Arial" charset="0"/>
              </a:rPr>
              <a:t>Karpicke, Butler, &amp; Roediger (</a:t>
            </a:r>
            <a:r>
              <a:rPr lang="en-US" sz="1600" i="1" dirty="0">
                <a:solidFill>
                  <a:schemeClr val="accent2"/>
                </a:solidFill>
                <a:cs typeface="Arial" charset="0"/>
              </a:rPr>
              <a:t>Memory</a:t>
            </a:r>
            <a:r>
              <a:rPr lang="en-US" sz="1600" dirty="0">
                <a:solidFill>
                  <a:schemeClr val="accent2"/>
                </a:solidFill>
                <a:cs typeface="Arial" charset="0"/>
              </a:rPr>
              <a:t>, 2009)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00670" y="2734044"/>
            <a:ext cx="16021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84%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118143" y="3026432"/>
            <a:ext cx="1046756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72973" y="4960182"/>
            <a:ext cx="8939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11%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273991" y="5252570"/>
            <a:ext cx="203200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88900" y="1418000"/>
            <a:ext cx="65780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500" y="1484000"/>
            <a:ext cx="6578021" cy="0"/>
          </a:xfrm>
          <a:prstGeom prst="line">
            <a:avLst/>
          </a:prstGeom>
          <a:ln w="38100" cmpd="sng">
            <a:solidFill>
              <a:srgbClr val="876A2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2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86E7AB-0D1C-4C41-967A-D922E114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 descr="sleeping classroom picture">
            <a:extLst>
              <a:ext uri="{FF2B5EF4-FFF2-40B4-BE49-F238E27FC236}">
                <a16:creationId xmlns:a16="http://schemas.microsoft.com/office/drawing/2014/main" id="{F767EEF6-1544-48FE-A33F-D0A886B4E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889" y="328168"/>
            <a:ext cx="6254044" cy="3873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C2AE0-1C55-44B7-B1C9-680A91D76FC5}"/>
              </a:ext>
            </a:extLst>
          </p:cNvPr>
          <p:cNvSpPr txBox="1"/>
          <p:nvPr/>
        </p:nvSpPr>
        <p:spPr>
          <a:xfrm>
            <a:off x="129822" y="961468"/>
            <a:ext cx="504613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Lectures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Texts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Highlighting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Note-taking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Videos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All-nighters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Blocked &amp; massed 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04CF5-F07A-4777-B0D9-40A02FCDC8D3}"/>
              </a:ext>
            </a:extLst>
          </p:cNvPr>
          <p:cNvSpPr txBox="1"/>
          <p:nvPr/>
        </p:nvSpPr>
        <p:spPr>
          <a:xfrm>
            <a:off x="1482414" y="5215806"/>
            <a:ext cx="8166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…</a:t>
            </a:r>
            <a:r>
              <a:rPr lang="en-US" sz="2800" dirty="0">
                <a:solidFill>
                  <a:schemeClr val="accent2"/>
                </a:solidFill>
              </a:rPr>
              <a:t>do not make it stick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6574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5800"/>
            <a:ext cx="8686800" cy="5257800"/>
          </a:xfrm>
        </p:spPr>
        <p:txBody>
          <a:bodyPr>
            <a:normAutofit/>
          </a:bodyPr>
          <a:lstStyle/>
          <a:p>
            <a:pPr marL="1089025" lvl="2" indent="-457200">
              <a:lnSpc>
                <a:spcPts val="4200"/>
              </a:lnSpc>
              <a:spcBef>
                <a:spcPts val="2400"/>
              </a:spcBef>
              <a:buFont typeface="+mj-lt"/>
              <a:buAutoNum type="arabicPeriod"/>
            </a:pPr>
            <a:endParaRPr lang="en-US" sz="2400" dirty="0"/>
          </a:p>
          <a:p>
            <a:pPr marL="1089025" lvl="2" indent="-457200">
              <a:lnSpc>
                <a:spcPts val="4200"/>
              </a:lnSpc>
              <a:spcBef>
                <a:spcPts val="240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Get it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out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to get it in.</a:t>
            </a:r>
          </a:p>
          <a:p>
            <a:pPr marL="1089025" lvl="2" indent="-457200">
              <a:spcBef>
                <a:spcPts val="240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Some difficulties are desirable.</a:t>
            </a:r>
          </a:p>
          <a:p>
            <a:pPr marL="1089025" lvl="2" indent="-457200">
              <a:spcBef>
                <a:spcPts val="240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Intuition steers us wrong.</a:t>
            </a:r>
          </a:p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247650" y="223525"/>
            <a:ext cx="8229600" cy="1692275"/>
          </a:xfrm>
        </p:spPr>
        <p:txBody>
          <a:bodyPr/>
          <a:lstStyle/>
          <a:p>
            <a:pPr algn="l"/>
            <a:r>
              <a:rPr lang="en-US" dirty="0"/>
              <a:t>       		</a:t>
            </a:r>
            <a:r>
              <a:rPr lang="en-US" sz="4400" dirty="0"/>
              <a:t>3 Big Ideas</a:t>
            </a:r>
            <a:br>
              <a:rPr lang="en-US" sz="4400" dirty="0"/>
            </a:br>
            <a:r>
              <a:rPr lang="en-US" sz="4400" dirty="0"/>
              <a:t>			about Learning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1915800"/>
            <a:ext cx="65780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Make it Stick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2" b="36568"/>
          <a:stretch/>
        </p:blipFill>
        <p:spPr bwMode="auto">
          <a:xfrm>
            <a:off x="516663" y="677683"/>
            <a:ext cx="1436642" cy="101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52400" y="1981800"/>
            <a:ext cx="6578021" cy="0"/>
          </a:xfrm>
          <a:prstGeom prst="line">
            <a:avLst/>
          </a:prstGeom>
          <a:ln w="38100" cmpd="sng">
            <a:solidFill>
              <a:srgbClr val="876A2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-3200400" y="851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43725" y="1323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6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932268"/>
            <a:ext cx="8042276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2"/>
                </a:solidFill>
              </a:rPr>
              <a:t>We know what strategies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are effective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/>
                </a:solidFill>
              </a:rPr>
              <a:t>…but they are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counter-intuitive</a:t>
            </a:r>
            <a:r>
              <a:rPr lang="en-US" sz="4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16AB0-9D41-4DE5-80E8-AF11353D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22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490" y="509023"/>
            <a:ext cx="6649154" cy="1336956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accent2"/>
                </a:solidFill>
              </a:rPr>
              <a:t>“People generally are going 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about learning in the wrong way.”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87" y="2151490"/>
            <a:ext cx="7807517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en-US" sz="2800" i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bg2">
                  <a:lumMod val="75000"/>
                </a:schemeClr>
              </a:solidFill>
            </a:endParaRPr>
          </a:p>
          <a:p>
            <a:pPr marL="12700" indent="0">
              <a:spcBef>
                <a:spcPts val="3000"/>
              </a:spcBef>
              <a:buNone/>
            </a:pPr>
            <a:r>
              <a:rPr lang="en-US" sz="3600" i="1" dirty="0">
                <a:solidFill>
                  <a:schemeClr val="accent2"/>
                </a:solidFill>
              </a:rPr>
              <a:t>Part 2:   </a:t>
            </a:r>
            <a:r>
              <a:rPr lang="en-US" sz="3600" dirty="0">
                <a:solidFill>
                  <a:schemeClr val="accent2"/>
                </a:solidFill>
              </a:rPr>
              <a:t>Implications</a:t>
            </a:r>
          </a:p>
          <a:p>
            <a:pPr marL="1546225" lvl="5" indent="0">
              <a:buSzPct val="90000"/>
              <a:buNone/>
            </a:pPr>
            <a:endParaRPr lang="en-US" sz="2800" i="1" dirty="0">
              <a:solidFill>
                <a:schemeClr val="accent2"/>
              </a:solidFill>
            </a:endParaRPr>
          </a:p>
        </p:txBody>
      </p:sp>
      <p:pic>
        <p:nvPicPr>
          <p:cNvPr id="4" name="Picture 2" descr="Make it Stick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2" b="36568"/>
          <a:stretch/>
        </p:blipFill>
        <p:spPr bwMode="auto">
          <a:xfrm>
            <a:off x="516663" y="830355"/>
            <a:ext cx="1436642" cy="101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76578" y="2150846"/>
            <a:ext cx="6578021" cy="0"/>
          </a:xfrm>
          <a:prstGeom prst="line">
            <a:avLst/>
          </a:prstGeom>
          <a:ln w="38100" cmpd="sng">
            <a:solidFill>
              <a:srgbClr val="876A2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6578" y="2065200"/>
            <a:ext cx="65780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3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037" y="1967971"/>
            <a:ext cx="7635169" cy="3660526"/>
          </a:xfrm>
        </p:spPr>
        <p:txBody>
          <a:bodyPr/>
          <a:lstStyle/>
          <a:p>
            <a:pPr marL="0" indent="0" algn="ctr">
              <a:spcBef>
                <a:spcPts val="3000"/>
              </a:spcBef>
              <a:buClr>
                <a:schemeClr val="accent2"/>
              </a:buClr>
              <a:buNone/>
            </a:pPr>
            <a:r>
              <a:rPr lang="en-US" sz="4000" dirty="0">
                <a:solidFill>
                  <a:schemeClr val="accent2"/>
                </a:solidFill>
              </a:rPr>
              <a:t>Students need to learn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content </a:t>
            </a:r>
            <a:r>
              <a:rPr lang="en-US" sz="4000" i="1" u="sng" dirty="0">
                <a:solidFill>
                  <a:schemeClr val="accent2"/>
                </a:solidFill>
              </a:rPr>
              <a:t>and</a:t>
            </a:r>
            <a:r>
              <a:rPr lang="en-US" sz="4000" dirty="0">
                <a:solidFill>
                  <a:schemeClr val="accent2"/>
                </a:solidFill>
              </a:rPr>
              <a:t> strategies.</a:t>
            </a:r>
          </a:p>
          <a:p>
            <a:pPr marL="0" indent="0" algn="ctr">
              <a:spcBef>
                <a:spcPts val="1200"/>
              </a:spcBef>
              <a:buClr>
                <a:schemeClr val="accent2"/>
              </a:buClr>
              <a:buNone/>
            </a:pPr>
            <a:endParaRPr lang="en-US" sz="3600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46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10220"/>
            <a:ext cx="8042276" cy="1336956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What do we do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297" y="3375836"/>
            <a:ext cx="8042276" cy="4343400"/>
          </a:xfrm>
        </p:spPr>
        <p:txBody>
          <a:bodyPr>
            <a:normAutofit/>
          </a:bodyPr>
          <a:lstStyle/>
          <a:p>
            <a:pPr marL="6858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3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What leads to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0074" y="4720523"/>
            <a:ext cx="3160339" cy="630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Henry L. Roediger III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0036" y="4661840"/>
            <a:ext cx="2699748" cy="666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Mark A. McDaniel</a:t>
            </a:r>
          </a:p>
        </p:txBody>
      </p:sp>
      <p:pic>
        <p:nvPicPr>
          <p:cNvPr id="1028" name="Picture 4" descr="Image result for henry L roedig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56" y="2067907"/>
            <a:ext cx="1905000" cy="265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rk A. McDani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22" y="1991621"/>
            <a:ext cx="2484576" cy="26810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0745" y="5366813"/>
            <a:ext cx="6683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A team of 11 cognitive psychologists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at 6 universities, over 10 years.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04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Model effective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32268"/>
            <a:ext cx="8042276" cy="4343400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Be transparent </a:t>
            </a:r>
          </a:p>
          <a:p>
            <a:pPr>
              <a:buSzPct val="90000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Help students create understanding</a:t>
            </a:r>
          </a:p>
          <a:p>
            <a:pPr>
              <a:buSzPct val="90000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Space instruction</a:t>
            </a:r>
          </a:p>
          <a:p>
            <a:pPr>
              <a:buSzPct val="90000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Mix related problems in homework</a:t>
            </a:r>
          </a:p>
          <a:p>
            <a:pPr>
              <a:buSzPct val="90000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Quiz often (reach back to carry forward)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90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0" y="1154712"/>
            <a:ext cx="8042276" cy="1336956"/>
          </a:xfrm>
        </p:spPr>
        <p:txBody>
          <a:bodyPr/>
          <a:lstStyle/>
          <a:p>
            <a:r>
              <a:rPr lang="en-US" dirty="0"/>
              <a:t>Examples</a:t>
            </a:r>
            <a:br>
              <a:rPr lang="en-US" dirty="0"/>
            </a:br>
            <a:r>
              <a:rPr lang="en-US" dirty="0"/>
              <a:t>from the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64725"/>
            <a:ext cx="8042276" cy="4343400"/>
          </a:xfrm>
        </p:spPr>
        <p:txBody>
          <a:bodyPr>
            <a:normAutofit/>
          </a:bodyPr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50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4052"/>
            <a:ext cx="8042276" cy="1336956"/>
          </a:xfrm>
        </p:spPr>
        <p:txBody>
          <a:bodyPr/>
          <a:lstStyle/>
          <a:p>
            <a:pPr algn="l"/>
            <a:br>
              <a:rPr lang="en-US" sz="4000" dirty="0"/>
            </a:b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6921" y="1026280"/>
            <a:ext cx="7655247" cy="56145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4000" dirty="0">
                <a:solidFill>
                  <a:schemeClr val="accent2"/>
                </a:solidFill>
              </a:rPr>
              <a:t>Andrew Sobel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Washington Univ. at St. Louis</a:t>
            </a:r>
          </a:p>
          <a:p>
            <a:pPr marL="0" indent="0">
              <a:spcBef>
                <a:spcPts val="1200"/>
              </a:spcBef>
              <a:buNone/>
            </a:pPr>
            <a:endParaRPr lang="en-US" sz="3200" dirty="0">
              <a:solidFill>
                <a:schemeClr val="accent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3200" dirty="0">
              <a:solidFill>
                <a:schemeClr val="accent2"/>
              </a:solidFill>
            </a:endParaRPr>
          </a:p>
          <a:p>
            <a:pPr lvl="2">
              <a:spcBef>
                <a:spcPts val="1200"/>
              </a:spcBef>
              <a:buClr>
                <a:schemeClr val="accent2"/>
              </a:buClr>
              <a:buSzPct val="90000"/>
            </a:pPr>
            <a:r>
              <a:rPr lang="en-US" sz="2800" dirty="0">
                <a:solidFill>
                  <a:schemeClr val="accent2"/>
                </a:solidFill>
              </a:rPr>
              <a:t>International political economics:</a:t>
            </a:r>
          </a:p>
          <a:p>
            <a:pPr marL="1263650" lvl="4" indent="0">
              <a:spcBef>
                <a:spcPts val="1800"/>
              </a:spcBef>
              <a:buClr>
                <a:schemeClr val="bg2">
                  <a:lumMod val="50000"/>
                </a:schemeClr>
              </a:buClr>
              <a:buSzPct val="90000"/>
              <a:buNone/>
            </a:pPr>
            <a:r>
              <a:rPr lang="en-US" sz="2800" dirty="0">
                <a:solidFill>
                  <a:schemeClr val="accent2"/>
                </a:solidFill>
              </a:rPr>
              <a:t>Replaced 2 midterms and final exam w/ 9 quizzes over 26 week term</a:t>
            </a:r>
          </a:p>
          <a:p>
            <a:pPr lvl="2">
              <a:spcBef>
                <a:spcPts val="2400"/>
              </a:spcBef>
              <a:buClr>
                <a:schemeClr val="accent2"/>
              </a:buClr>
              <a:buSzPct val="90000"/>
            </a:pPr>
            <a:r>
              <a:rPr lang="en-US" sz="2800" dirty="0">
                <a:solidFill>
                  <a:schemeClr val="accent2"/>
                </a:solidFill>
              </a:rPr>
              <a:t>Cumulative: “Reach back to carry forward”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6" name="Picture 2" descr="Image result">
            <a:extLst>
              <a:ext uri="{FF2B5EF4-FFF2-40B4-BE49-F238E27FC236}">
                <a16:creationId xmlns:a16="http://schemas.microsoft.com/office/drawing/2014/main" id="{974A1B83-C0B3-484B-9A8A-D66D085A0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499" y="217208"/>
            <a:ext cx="2006253" cy="301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200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77" y="288563"/>
            <a:ext cx="7927874" cy="1336956"/>
          </a:xfrm>
        </p:spPr>
        <p:txBody>
          <a:bodyPr/>
          <a:lstStyle/>
          <a:p>
            <a:pPr marL="0" indent="0"/>
            <a:r>
              <a:rPr lang="en-US" sz="4000" dirty="0">
                <a:solidFill>
                  <a:schemeClr val="accent2"/>
                </a:solidFill>
              </a:rPr>
              <a:t>Mary Pat Wenderoth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biology professor, U. of Washington</a:t>
            </a:r>
            <a:endParaRPr lang="en-US" sz="3200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5471" y="2114830"/>
            <a:ext cx="6453035" cy="4343400"/>
          </a:xfrm>
        </p:spPr>
        <p:txBody>
          <a:bodyPr>
            <a:noAutofit/>
          </a:bodyPr>
          <a:lstStyle/>
          <a:p>
            <a:pPr marL="1200150" lvl="2" indent="-514350">
              <a:spcBef>
                <a:spcPts val="1800"/>
              </a:spcBef>
              <a:buClr>
                <a:schemeClr val="accent2"/>
              </a:buClr>
              <a:buSzPct val="90000"/>
              <a:buAutoNum type="arabicParenR"/>
            </a:pPr>
            <a:r>
              <a:rPr lang="en-US" sz="2800" dirty="0">
                <a:solidFill>
                  <a:schemeClr val="accent2"/>
                </a:solidFill>
              </a:rPr>
              <a:t>Coaching</a:t>
            </a:r>
          </a:p>
          <a:p>
            <a:pPr lvl="3">
              <a:spcBef>
                <a:spcPts val="1800"/>
              </a:spcBef>
              <a:buClr>
                <a:schemeClr val="accent2"/>
              </a:buClr>
              <a:buSzPct val="90000"/>
            </a:pPr>
            <a:r>
              <a:rPr lang="en-US" sz="2600" dirty="0">
                <a:solidFill>
                  <a:schemeClr val="accent2"/>
                </a:solidFill>
              </a:rPr>
              <a:t>How learning works</a:t>
            </a:r>
          </a:p>
          <a:p>
            <a:pPr lvl="3">
              <a:spcBef>
                <a:spcPts val="1800"/>
              </a:spcBef>
              <a:buClr>
                <a:schemeClr val="accent2"/>
              </a:buClr>
              <a:buSzPct val="90000"/>
            </a:pPr>
            <a:r>
              <a:rPr lang="en-US" sz="2600" dirty="0">
                <a:solidFill>
                  <a:schemeClr val="accent2"/>
                </a:solidFill>
              </a:rPr>
              <a:t>Knowing v. illusion of knowing</a:t>
            </a:r>
          </a:p>
          <a:p>
            <a:pPr lvl="3">
              <a:spcBef>
                <a:spcPts val="1800"/>
              </a:spcBef>
              <a:buClr>
                <a:schemeClr val="accent2"/>
              </a:buClr>
              <a:buSzPct val="90000"/>
            </a:pPr>
            <a:r>
              <a:rPr lang="en-US" sz="2600" dirty="0">
                <a:solidFill>
                  <a:schemeClr val="accent2"/>
                </a:solidFill>
              </a:rPr>
              <a:t>Habits of mind in the sciences</a:t>
            </a:r>
          </a:p>
          <a:p>
            <a:pPr marL="685800" lvl="2" indent="0">
              <a:spcBef>
                <a:spcPts val="3000"/>
              </a:spcBef>
              <a:buSzPct val="90000"/>
              <a:buNone/>
            </a:pPr>
            <a:r>
              <a:rPr lang="en-US" sz="2800" dirty="0">
                <a:solidFill>
                  <a:schemeClr val="accent2"/>
                </a:solidFill>
              </a:rPr>
              <a:t>2) 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2" descr="Mary Pat Wenderoth">
            <a:extLst>
              <a:ext uri="{FF2B5EF4-FFF2-40B4-BE49-F238E27FC236}">
                <a16:creationId xmlns:a16="http://schemas.microsoft.com/office/drawing/2014/main" id="{D3DECEED-7D95-406F-86DF-614F99A0F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0643"/>
            <a:ext cx="2773113" cy="29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713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0" y="1211201"/>
            <a:ext cx="8042276" cy="962025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Replaced “low structure”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with “high structure”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580" y="2505074"/>
            <a:ext cx="8162926" cy="435292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chemeClr val="accent2"/>
              </a:buClr>
              <a:buSzPct val="90000"/>
            </a:pPr>
            <a:r>
              <a:rPr lang="en-US" sz="2800" dirty="0">
                <a:solidFill>
                  <a:schemeClr val="accent2"/>
                </a:solidFill>
              </a:rPr>
              <a:t>Daily quizzes and weekly practice exams</a:t>
            </a:r>
          </a:p>
          <a:p>
            <a:pPr>
              <a:spcBef>
                <a:spcPts val="1800"/>
              </a:spcBef>
              <a:buClr>
                <a:schemeClr val="accent2"/>
              </a:buClr>
              <a:buSzPct val="90000"/>
            </a:pPr>
            <a:r>
              <a:rPr lang="en-US" sz="2800" dirty="0">
                <a:solidFill>
                  <a:schemeClr val="accent2"/>
                </a:solidFill>
              </a:rPr>
              <a:t>Free-recall exercises</a:t>
            </a:r>
          </a:p>
          <a:p>
            <a:pPr>
              <a:spcBef>
                <a:spcPts val="1800"/>
              </a:spcBef>
              <a:buClr>
                <a:schemeClr val="accent2"/>
              </a:buClr>
              <a:buSzPct val="90000"/>
            </a:pPr>
            <a:r>
              <a:rPr lang="en-US" sz="2800" dirty="0">
                <a:solidFill>
                  <a:schemeClr val="accent2"/>
                </a:solidFill>
              </a:rPr>
              <a:t>Summary sheets to elaborate &amp; integrate</a:t>
            </a:r>
          </a:p>
          <a:p>
            <a:pPr>
              <a:spcBef>
                <a:spcPts val="1800"/>
              </a:spcBef>
              <a:buClr>
                <a:schemeClr val="accent2"/>
              </a:buClr>
              <a:buSzPct val="90000"/>
            </a:pPr>
            <a:r>
              <a:rPr lang="en-US" sz="2800" dirty="0">
                <a:solidFill>
                  <a:schemeClr val="accent2"/>
                </a:solidFill>
              </a:rPr>
              <a:t>Write-to-learn exercises</a:t>
            </a:r>
          </a:p>
          <a:p>
            <a:pPr>
              <a:spcBef>
                <a:spcPts val="1800"/>
              </a:spcBef>
              <a:buClr>
                <a:schemeClr val="accent2"/>
              </a:buClr>
              <a:buSzPct val="90000"/>
            </a:pPr>
            <a:r>
              <a:rPr lang="en-US" sz="2800" dirty="0">
                <a:solidFill>
                  <a:schemeClr val="accent2"/>
                </a:solidFill>
              </a:rPr>
              <a:t>Peer instruction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BEE00-7092-451D-865F-C73B25BE5AC7}"/>
              </a:ext>
            </a:extLst>
          </p:cNvPr>
          <p:cNvSpPr txBox="1"/>
          <p:nvPr/>
        </p:nvSpPr>
        <p:spPr>
          <a:xfrm>
            <a:off x="372533" y="417689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Wenderoth</a:t>
            </a:r>
          </a:p>
        </p:txBody>
      </p:sp>
    </p:spTree>
    <p:extLst>
      <p:ext uri="{BB962C8B-B14F-4D97-AF65-F5344CB8AC3E}">
        <p14:creationId xmlns:p14="http://schemas.microsoft.com/office/powerpoint/2010/main" val="571660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9354"/>
            <a:ext cx="8042276" cy="1336956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High-Structure Class</a:t>
            </a:r>
            <a:br>
              <a:rPr lang="en-US" sz="3200" dirty="0">
                <a:solidFill>
                  <a:schemeClr val="accent2"/>
                </a:solidFill>
              </a:rPr>
            </a:b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2103637"/>
            <a:ext cx="7448550" cy="379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2000"/>
              </a:spcBef>
              <a:buClr>
                <a:schemeClr val="accent2"/>
              </a:buClr>
              <a:buSzPct val="110000"/>
            </a:pPr>
            <a:r>
              <a:rPr lang="en-US" sz="2800" dirty="0">
                <a:solidFill>
                  <a:schemeClr val="accent2"/>
                </a:solidFill>
              </a:rPr>
              <a:t>Helps students:</a:t>
            </a:r>
          </a:p>
          <a:p>
            <a:pPr marL="349250" indent="-349250">
              <a:lnSpc>
                <a:spcPct val="80000"/>
              </a:lnSpc>
              <a:spcBef>
                <a:spcPts val="2000"/>
              </a:spcBef>
              <a:buClr>
                <a:schemeClr val="accent2"/>
              </a:buClr>
              <a:buSzPct val="90000"/>
              <a:buFont typeface="Wingdings 2" pitchFamily="18" charset="2"/>
              <a:buChar char=""/>
            </a:pPr>
            <a:r>
              <a:rPr lang="en-US" sz="2800" dirty="0">
                <a:solidFill>
                  <a:schemeClr val="accent2"/>
                </a:solidFill>
              </a:rPr>
              <a:t>Construct their own understanding</a:t>
            </a:r>
          </a:p>
          <a:p>
            <a:pPr marL="349250" indent="-349250">
              <a:lnSpc>
                <a:spcPct val="80000"/>
              </a:lnSpc>
              <a:spcBef>
                <a:spcPts val="2000"/>
              </a:spcBef>
              <a:buClr>
                <a:schemeClr val="accent2"/>
              </a:buClr>
              <a:buSzPct val="90000"/>
              <a:buFont typeface="Wingdings 2" pitchFamily="18" charset="2"/>
              <a:buChar char=""/>
            </a:pPr>
            <a:r>
              <a:rPr lang="en-US" sz="2800" dirty="0">
                <a:solidFill>
                  <a:schemeClr val="accent2"/>
                </a:solidFill>
              </a:rPr>
              <a:t>Elaborate on new knowledge</a:t>
            </a:r>
          </a:p>
          <a:p>
            <a:pPr marL="349250" indent="-349250">
              <a:lnSpc>
                <a:spcPct val="80000"/>
              </a:lnSpc>
              <a:spcBef>
                <a:spcPts val="2000"/>
              </a:spcBef>
              <a:buClr>
                <a:schemeClr val="accent2"/>
              </a:buClr>
              <a:buSzPct val="90000"/>
              <a:buFont typeface="Wingdings 2" pitchFamily="18" charset="2"/>
              <a:buChar char=""/>
            </a:pPr>
            <a:r>
              <a:rPr lang="en-US" sz="2800" dirty="0">
                <a:solidFill>
                  <a:schemeClr val="accent2"/>
                </a:solidFill>
              </a:rPr>
              <a:t>Favor retrieving over reviewing</a:t>
            </a:r>
          </a:p>
          <a:p>
            <a:pPr marL="349250" indent="-349250">
              <a:lnSpc>
                <a:spcPct val="80000"/>
              </a:lnSpc>
              <a:spcBef>
                <a:spcPts val="2000"/>
              </a:spcBef>
              <a:buClr>
                <a:schemeClr val="accent2"/>
              </a:buClr>
              <a:buSzPct val="90000"/>
              <a:buFont typeface="Wingdings 2" pitchFamily="18" charset="2"/>
              <a:buChar char=""/>
            </a:pPr>
            <a:r>
              <a:rPr lang="en-US" sz="2800" dirty="0">
                <a:solidFill>
                  <a:schemeClr val="accent2"/>
                </a:solidFill>
              </a:rPr>
              <a:t>Space and interleave practice</a:t>
            </a:r>
          </a:p>
          <a:p>
            <a:pPr marL="349250" indent="-349250">
              <a:lnSpc>
                <a:spcPct val="80000"/>
              </a:lnSpc>
              <a:spcBef>
                <a:spcPts val="2000"/>
              </a:spcBef>
              <a:buClr>
                <a:schemeClr val="accent2"/>
              </a:buClr>
              <a:buSzPct val="90000"/>
              <a:buFont typeface="Wingdings 2" pitchFamily="18" charset="2"/>
              <a:buChar char=""/>
            </a:pPr>
            <a:r>
              <a:rPr lang="en-US" sz="2800" dirty="0">
                <a:solidFill>
                  <a:schemeClr val="accent2"/>
                </a:solidFill>
              </a:rPr>
              <a:t>Recalibrate their judgment</a:t>
            </a:r>
          </a:p>
          <a:p>
            <a:pPr>
              <a:spcBef>
                <a:spcPts val="600"/>
              </a:spcBef>
            </a:pP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72533" y="417689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Wenderoth</a:t>
            </a:r>
          </a:p>
        </p:txBody>
      </p:sp>
    </p:spTree>
    <p:extLst>
      <p:ext uri="{BB962C8B-B14F-4D97-AF65-F5344CB8AC3E}">
        <p14:creationId xmlns:p14="http://schemas.microsoft.com/office/powerpoint/2010/main" val="1936687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BEE00-7092-451D-865F-C73B25BE5AC7}"/>
              </a:ext>
            </a:extLst>
          </p:cNvPr>
          <p:cNvSpPr txBox="1"/>
          <p:nvPr/>
        </p:nvSpPr>
        <p:spPr>
          <a:xfrm>
            <a:off x="372533" y="417689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Wenderoth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06D1C9D-E0AE-6F48-BAF8-7A15A7175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3" y="1211421"/>
            <a:ext cx="7529667" cy="1336956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accent2"/>
                </a:solidFill>
              </a:rPr>
              <a:t>Results: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C892BD-77ED-D44A-BC1A-90F95A8DF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2131304"/>
            <a:ext cx="8042276" cy="4343400"/>
          </a:xfrm>
        </p:spPr>
        <p:txBody>
          <a:bodyPr>
            <a:noAutofit/>
          </a:bodyPr>
          <a:lstStyle/>
          <a:p>
            <a:pPr lvl="2">
              <a:spcBef>
                <a:spcPts val="1800"/>
              </a:spcBef>
            </a:pPr>
            <a:endParaRPr lang="en-US" sz="2800" dirty="0">
              <a:solidFill>
                <a:schemeClr val="accent2"/>
              </a:solidFill>
            </a:endParaRPr>
          </a:p>
          <a:p>
            <a:pPr marL="685800" lvl="2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accent2"/>
                </a:solidFill>
              </a:rPr>
              <a:t>(Intro Bio for majors)</a:t>
            </a:r>
          </a:p>
          <a:p>
            <a:pPr lvl="2">
              <a:spcBef>
                <a:spcPts val="2400"/>
              </a:spcBef>
            </a:pPr>
            <a:r>
              <a:rPr lang="en-US" sz="3200" dirty="0">
                <a:solidFill>
                  <a:schemeClr val="accent2"/>
                </a:solidFill>
              </a:rPr>
              <a:t>Washout rate cut from 18% to 6% </a:t>
            </a:r>
          </a:p>
          <a:p>
            <a:pPr lvl="2">
              <a:spcBef>
                <a:spcPts val="1800"/>
              </a:spcBef>
            </a:pPr>
            <a:r>
              <a:rPr lang="en-US" sz="3200" dirty="0">
                <a:solidFill>
                  <a:schemeClr val="accent2"/>
                </a:solidFill>
              </a:rPr>
              <a:t>Scores higher on Bloom’s</a:t>
            </a:r>
          </a:p>
        </p:txBody>
      </p:sp>
    </p:spTree>
    <p:extLst>
      <p:ext uri="{BB962C8B-B14F-4D97-AF65-F5344CB8AC3E}">
        <p14:creationId xmlns:p14="http://schemas.microsoft.com/office/powerpoint/2010/main" val="862578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accent2"/>
                </a:solidFill>
              </a:rPr>
              <a:t>Mari </a:t>
            </a:r>
            <a:r>
              <a:rPr lang="en-US" sz="3200" dirty="0" err="1">
                <a:solidFill>
                  <a:schemeClr val="accent2"/>
                </a:solidFill>
              </a:rPr>
              <a:t>Bergerson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Nova Classical Academy</a:t>
            </a:r>
            <a:br>
              <a:rPr lang="en-US" sz="2800" dirty="0">
                <a:solidFill>
                  <a:schemeClr val="accent2"/>
                </a:solidFill>
              </a:rPr>
            </a:br>
            <a:endParaRPr lang="en-US" sz="1800" dirty="0">
              <a:solidFill>
                <a:schemeClr val="accent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12089" y="2118938"/>
          <a:ext cx="6291897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2097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MATH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04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r>
                        <a:rPr lang="en-US" sz="2400" baseline="300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th</a:t>
                      </a:r>
                      <a:endParaRPr lang="en-US" sz="2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4410" algn="r"/>
                        </a:tabLs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85.0%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4410" algn="r"/>
                        </a:tabLst>
                      </a:pPr>
                      <a:r>
                        <a:rPr lang="en-US" sz="240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91.8%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04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r>
                        <a:rPr lang="en-US" sz="2400" baseline="300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th</a:t>
                      </a:r>
                      <a:endParaRPr lang="en-US" sz="2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4410" algn="r"/>
                        </a:tabLs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75.6%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4410" algn="r"/>
                        </a:tabLst>
                      </a:pPr>
                      <a:r>
                        <a:rPr lang="en-US" sz="240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87.7%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04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r>
                        <a:rPr lang="en-US" sz="2400" baseline="300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th</a:t>
                      </a:r>
                      <a:endParaRPr lang="en-US" sz="2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4410" algn="r"/>
                        </a:tabLs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67.5%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4410" algn="r"/>
                        </a:tabLst>
                      </a:pPr>
                      <a:r>
                        <a:rPr lang="en-US" sz="240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90.9%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04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4410" algn="r"/>
                        </a:tabLs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4410" algn="r"/>
                        </a:tabLst>
                      </a:pPr>
                      <a:r>
                        <a:rPr lang="en-US" sz="240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READING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4410" algn="r"/>
                        </a:tabLs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4410" algn="r"/>
                        </a:tabLs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904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r>
                        <a:rPr lang="en-US" sz="2400" baseline="300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th</a:t>
                      </a:r>
                      <a:endParaRPr lang="en-US" sz="2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4410" algn="r"/>
                        </a:tabLs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80.0%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4410" algn="r"/>
                        </a:tabLs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89.0%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904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r>
                        <a:rPr lang="en-US" sz="2400" baseline="3000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th</a:t>
                      </a:r>
                      <a:endParaRPr lang="en-US" sz="2400">
                        <a:solidFill>
                          <a:schemeClr val="accent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4410" algn="r"/>
                        </a:tabLs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75.6%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4410" algn="r"/>
                        </a:tabLs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89.0%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904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r>
                        <a:rPr lang="en-US" sz="2400" baseline="300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th</a:t>
                      </a:r>
                      <a:endParaRPr lang="en-US" sz="2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4410" algn="r"/>
                        </a:tabLs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66.2%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4410" algn="r"/>
                        </a:tabLs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</a:rPr>
                        <a:t>92.2%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58038" y="927821"/>
            <a:ext cx="2279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937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937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937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937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937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937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937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937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937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3775" algn="r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3775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C40F81-47D9-4439-A530-357CC7301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8CAC3-150C-46F2-910C-09F455D6A989}"/>
              </a:ext>
            </a:extLst>
          </p:cNvPr>
          <p:cNvSpPr txBox="1"/>
          <p:nvPr/>
        </p:nvSpPr>
        <p:spPr>
          <a:xfrm>
            <a:off x="1429103" y="5894820"/>
            <a:ext cx="6485817" cy="38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2016 Minnesota Comprehensive Assessment Proficiency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5E4C74-B10D-44D1-B1D2-F00D0457A3EB}"/>
              </a:ext>
            </a:extLst>
          </p:cNvPr>
          <p:cNvSpPr txBox="1"/>
          <p:nvPr/>
        </p:nvSpPr>
        <p:spPr>
          <a:xfrm>
            <a:off x="1380093" y="1418386"/>
            <a:ext cx="6811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2"/>
                </a:solidFill>
              </a:rPr>
              <a:t>Frequent low-stakes quizzing in every course.</a:t>
            </a:r>
          </a:p>
        </p:txBody>
      </p:sp>
    </p:spTree>
    <p:extLst>
      <p:ext uri="{BB962C8B-B14F-4D97-AF65-F5344CB8AC3E}">
        <p14:creationId xmlns:p14="http://schemas.microsoft.com/office/powerpoint/2010/main" val="1495597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4052"/>
            <a:ext cx="8042276" cy="1336956"/>
          </a:xfrm>
        </p:spPr>
        <p:txBody>
          <a:bodyPr/>
          <a:lstStyle/>
          <a:p>
            <a:pPr algn="l"/>
            <a:br>
              <a:rPr lang="en-US" sz="4000" dirty="0"/>
            </a:b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71208"/>
            <a:ext cx="8042276" cy="58044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2"/>
                </a:solidFill>
              </a:rPr>
              <a:t>Jay Dennis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AP economics, Pascagoula, MS</a:t>
            </a:r>
          </a:p>
          <a:p>
            <a:pPr marL="0" indent="0" algn="ctr">
              <a:buNone/>
            </a:pPr>
            <a:endParaRPr lang="en-US" sz="3200" dirty="0">
              <a:solidFill>
                <a:schemeClr val="accent2"/>
              </a:solidFill>
            </a:endParaRPr>
          </a:p>
          <a:p>
            <a:pPr lvl="3">
              <a:spcBef>
                <a:spcPts val="1800"/>
              </a:spcBef>
              <a:buSzPct val="90000"/>
            </a:pPr>
            <a:r>
              <a:rPr lang="en-US" sz="3200" dirty="0">
                <a:solidFill>
                  <a:schemeClr val="accent2"/>
                </a:solidFill>
              </a:rPr>
              <a:t>Daily open-ended questions.</a:t>
            </a:r>
          </a:p>
          <a:p>
            <a:pPr lvl="3">
              <a:spcBef>
                <a:spcPts val="1800"/>
              </a:spcBef>
              <a:buSzPct val="90000"/>
            </a:pPr>
            <a:r>
              <a:rPr lang="en-US" sz="3200" dirty="0">
                <a:solidFill>
                  <a:schemeClr val="accent2"/>
                </a:solidFill>
              </a:rPr>
              <a:t>Fridays: Free Response Question, drawn from prior AP exam.</a:t>
            </a:r>
          </a:p>
          <a:p>
            <a:pPr lvl="3">
              <a:spcBef>
                <a:spcPts val="1800"/>
              </a:spcBef>
              <a:buSzPct val="90000"/>
            </a:pPr>
            <a:r>
              <a:rPr lang="en-US" sz="3200" dirty="0">
                <a:solidFill>
                  <a:schemeClr val="accent2"/>
                </a:solidFill>
              </a:rPr>
              <a:t>5 tests over 9 weeks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4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1155"/>
            <a:ext cx="7127876" cy="999031"/>
          </a:xfrm>
        </p:spPr>
        <p:txBody>
          <a:bodyPr/>
          <a:lstStyle/>
          <a:p>
            <a:pPr lvl="0" algn="l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</a:pPr>
            <a:b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b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br>
              <a:rPr lang="en-US" altLang="en-US" sz="2800" i="1" dirty="0">
                <a:latin typeface="+mn-lt"/>
                <a:ea typeface="+mn-ea"/>
                <a:cs typeface="+mn-cs"/>
              </a:rPr>
            </a:br>
            <a:br>
              <a:rPr lang="en-US" altLang="en-US" sz="2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</a:br>
            <a:r>
              <a:rPr lang="en-US" altLang="en-US" sz="2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Jay Dennis results:</a:t>
            </a:r>
            <a:endParaRPr lang="en-US" sz="28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03362" y="2381250"/>
          <a:ext cx="5583239" cy="3276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3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2011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2013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2015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0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Classroom pass rate (%)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</a:rPr>
                        <a:t>33</a:t>
                      </a:r>
                      <a:endParaRPr lang="en-US" sz="2400" dirty="0">
                        <a:effectLst/>
                        <a:highlight>
                          <a:srgbClr val="FFFF00"/>
                        </a:highlight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</a:rPr>
                        <a:t>30</a:t>
                      </a:r>
                      <a:endParaRPr lang="en-US" sz="2400" dirty="0">
                        <a:effectLst/>
                        <a:highlight>
                          <a:srgbClr val="FFFF00"/>
                        </a:highlight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</a:rPr>
                        <a:t>60</a:t>
                      </a:r>
                      <a:endParaRPr lang="en-US" sz="2400" dirty="0">
                        <a:effectLst/>
                        <a:highlight>
                          <a:srgbClr val="FFFF00"/>
                        </a:highlight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3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Mississippi pass rate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12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19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31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2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National pass rate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62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66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66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462845" y="439060"/>
            <a:ext cx="291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2534" y="1580444"/>
            <a:ext cx="392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2"/>
                </a:solidFill>
              </a:rPr>
              <a:t>College Board Exam</a:t>
            </a:r>
          </a:p>
        </p:txBody>
      </p:sp>
    </p:spTree>
    <p:extLst>
      <p:ext uri="{BB962C8B-B14F-4D97-AF65-F5344CB8AC3E}">
        <p14:creationId xmlns:p14="http://schemas.microsoft.com/office/powerpoint/2010/main" val="72962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490" y="509023"/>
            <a:ext cx="6649154" cy="1336956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accent2"/>
                </a:solidFill>
              </a:rPr>
              <a:t>“People generally are going 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about learning in the wrong way.”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67" y="2151490"/>
            <a:ext cx="8627337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3600" i="1" dirty="0">
                <a:solidFill>
                  <a:schemeClr val="accent2"/>
                </a:solidFill>
              </a:rPr>
              <a:t>Part 1:   </a:t>
            </a:r>
            <a:r>
              <a:rPr lang="en-US" sz="3600" dirty="0">
                <a:solidFill>
                  <a:schemeClr val="accent2"/>
                </a:solidFill>
              </a:rPr>
              <a:t>3 Big ideas about learning</a:t>
            </a:r>
          </a:p>
          <a:p>
            <a:pPr lvl="5">
              <a:buSzPct val="90000"/>
              <a:buFont typeface="Wingdings 2" panose="05020102010507070707" pitchFamily="18" charset="2"/>
              <a:buChar char=""/>
            </a:pP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i="1" dirty="0">
                <a:solidFill>
                  <a:schemeClr val="accent2"/>
                </a:solidFill>
              </a:rPr>
              <a:t>some of the underlying evidence</a:t>
            </a:r>
          </a:p>
          <a:p>
            <a:pPr marL="12700" indent="0">
              <a:spcBef>
                <a:spcPts val="3000"/>
              </a:spcBef>
              <a:buNone/>
            </a:pPr>
            <a:r>
              <a:rPr lang="en-US" sz="3600" i="1" dirty="0">
                <a:solidFill>
                  <a:schemeClr val="accent2"/>
                </a:solidFill>
              </a:rPr>
              <a:t>Part 2:   </a:t>
            </a:r>
            <a:r>
              <a:rPr lang="en-US" sz="3600" dirty="0">
                <a:solidFill>
                  <a:schemeClr val="accent2"/>
                </a:solidFill>
              </a:rPr>
              <a:t>Implications</a:t>
            </a:r>
          </a:p>
          <a:p>
            <a:pPr marL="1546225" lvl="5" indent="0">
              <a:buSzPct val="90000"/>
              <a:buNone/>
            </a:pPr>
            <a:endParaRPr lang="en-US" sz="2800" i="1" dirty="0">
              <a:solidFill>
                <a:schemeClr val="accent2"/>
              </a:solidFill>
            </a:endParaRPr>
          </a:p>
        </p:txBody>
      </p:sp>
      <p:pic>
        <p:nvPicPr>
          <p:cNvPr id="4" name="Picture 2" descr="Make it Stick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2" b="36568"/>
          <a:stretch/>
        </p:blipFill>
        <p:spPr bwMode="auto">
          <a:xfrm>
            <a:off x="516663" y="830355"/>
            <a:ext cx="1436642" cy="101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76578" y="2150846"/>
            <a:ext cx="6578021" cy="0"/>
          </a:xfrm>
          <a:prstGeom prst="line">
            <a:avLst/>
          </a:prstGeom>
          <a:ln w="38100" cmpd="sng">
            <a:solidFill>
              <a:srgbClr val="876A2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6578" y="2065200"/>
            <a:ext cx="65780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45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169B-AE1D-44D3-B963-9FEC6157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6088" y="299486"/>
            <a:ext cx="6287911" cy="1743802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Louis Schulze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FIU College of Law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Miami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A99A35-B3B1-4E76-AD3C-506263A6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0C843-D26D-433E-9B2D-04B8D5726D1D}"/>
              </a:ext>
            </a:extLst>
          </p:cNvPr>
          <p:cNvSpPr txBox="1"/>
          <p:nvPr/>
        </p:nvSpPr>
        <p:spPr>
          <a:xfrm>
            <a:off x="496711" y="3429000"/>
            <a:ext cx="83917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Applied “Make it Stick” throughout law school curriculum.</a:t>
            </a:r>
          </a:p>
          <a:p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6" name="Picture 5" descr="Louis Schulze">
            <a:extLst>
              <a:ext uri="{FF2B5EF4-FFF2-40B4-BE49-F238E27FC236}">
                <a16:creationId xmlns:a16="http://schemas.microsoft.com/office/drawing/2014/main" id="{04DF34FA-7611-48EC-B76F-C96A1510A2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84" y="434954"/>
            <a:ext cx="1979457" cy="21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64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CEB8D-7DA4-43CE-9A0B-08DF69B8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7066"/>
            <a:ext cx="8591551" cy="461665"/>
          </a:xfrm>
        </p:spPr>
        <p:txBody>
          <a:bodyPr/>
          <a:lstStyle/>
          <a:p>
            <a:br>
              <a:rPr lang="en-US" sz="2800" dirty="0">
                <a:solidFill>
                  <a:schemeClr val="accent2"/>
                </a:solidFill>
              </a:rPr>
            </a:br>
            <a:endParaRPr lang="en-US" sz="2400" u="sng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10D2D7-956A-4272-8820-FC3DA058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3F14C-B29D-4BA1-9883-B711B5B793D2}"/>
              </a:ext>
            </a:extLst>
          </p:cNvPr>
          <p:cNvSpPr txBox="1"/>
          <p:nvPr/>
        </p:nvSpPr>
        <p:spPr>
          <a:xfrm>
            <a:off x="643467" y="997300"/>
            <a:ext cx="79480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Orientation &amp; 1</a:t>
            </a:r>
            <a:r>
              <a:rPr lang="en-US" sz="2800" baseline="30000" dirty="0">
                <a:solidFill>
                  <a:schemeClr val="accent2"/>
                </a:solidFill>
              </a:rPr>
              <a:t>st</a:t>
            </a:r>
            <a:r>
              <a:rPr lang="en-US" sz="2800" dirty="0">
                <a:solidFill>
                  <a:schemeClr val="accent2"/>
                </a:solidFill>
              </a:rPr>
              <a:t> Semester: </a:t>
            </a:r>
            <a:r>
              <a:rPr lang="en-US" sz="2800" u="sng" dirty="0">
                <a:solidFill>
                  <a:schemeClr val="accent2"/>
                </a:solidFill>
              </a:rPr>
              <a:t>explicit training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accent2"/>
                </a:solidFill>
              </a:rPr>
              <a:t>2</a:t>
            </a:r>
            <a:r>
              <a:rPr lang="en-US" sz="2800" baseline="30000" dirty="0">
                <a:solidFill>
                  <a:schemeClr val="accent2"/>
                </a:solidFill>
              </a:rPr>
              <a:t>nd</a:t>
            </a:r>
            <a:r>
              <a:rPr lang="en-US" sz="2800" dirty="0">
                <a:solidFill>
                  <a:schemeClr val="accent2"/>
                </a:solidFill>
              </a:rPr>
              <a:t> Semester </a:t>
            </a:r>
            <a:r>
              <a:rPr lang="en-US" sz="2800" u="sng" dirty="0">
                <a:solidFill>
                  <a:schemeClr val="accent2"/>
                </a:solidFill>
              </a:rPr>
              <a:t>support</a:t>
            </a:r>
            <a:r>
              <a:rPr lang="en-US" sz="2800" dirty="0">
                <a:solidFill>
                  <a:schemeClr val="accent2"/>
                </a:solidFill>
              </a:rPr>
              <a:t> for bottom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accent2"/>
                </a:solidFill>
              </a:rPr>
              <a:t>Bar prep:</a:t>
            </a:r>
          </a:p>
          <a:p>
            <a:pPr marL="742950" lvl="1" indent="-285750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80% </a:t>
            </a:r>
            <a:r>
              <a:rPr lang="en-US" sz="2800" u="sng" dirty="0">
                <a:solidFill>
                  <a:schemeClr val="accent2"/>
                </a:solidFill>
              </a:rPr>
              <a:t>practice exams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vs. 4 weeks of lectures</a:t>
            </a:r>
          </a:p>
          <a:p>
            <a:pPr lvl="1">
              <a:spcBef>
                <a:spcPts val="600"/>
              </a:spcBef>
              <a:buSzPct val="120000"/>
            </a:pPr>
            <a:r>
              <a:rPr lang="en-US" sz="2400" i="1" dirty="0">
                <a:solidFill>
                  <a:schemeClr val="accent2"/>
                </a:solidFill>
              </a:rPr>
              <a:t>		(“Your scores will be awful.”)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</a:endParaRP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F45F2-B875-4FEC-90DF-F82CCADA7897}"/>
              </a:ext>
            </a:extLst>
          </p:cNvPr>
          <p:cNvSpPr txBox="1"/>
          <p:nvPr/>
        </p:nvSpPr>
        <p:spPr>
          <a:xfrm>
            <a:off x="158044" y="206813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Schulze/FIU</a:t>
            </a:r>
          </a:p>
        </p:txBody>
      </p:sp>
    </p:spTree>
    <p:extLst>
      <p:ext uri="{BB962C8B-B14F-4D97-AF65-F5344CB8AC3E}">
        <p14:creationId xmlns:p14="http://schemas.microsoft.com/office/powerpoint/2010/main" val="2293779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9F31C7-30D0-459E-A4CD-C7D5C99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345E9C-027D-4622-8DE6-B357CE6540B5}"/>
              </a:ext>
            </a:extLst>
          </p:cNvPr>
          <p:cNvSpPr/>
          <p:nvPr/>
        </p:nvSpPr>
        <p:spPr>
          <a:xfrm>
            <a:off x="1072444" y="1885245"/>
            <a:ext cx="69765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FIU’s pass rate for bar exam: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</a:rPr>
              <a:t>#1 among FL law schools.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</a:rPr>
              <a:t>Formerly #4 or #5.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E8D226E-B9E3-448D-9E61-E242E80733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0253" y="533225"/>
            <a:ext cx="2114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Schulze/FIU</a:t>
            </a:r>
          </a:p>
        </p:txBody>
      </p:sp>
    </p:spTree>
    <p:extLst>
      <p:ext uri="{BB962C8B-B14F-4D97-AF65-F5344CB8AC3E}">
        <p14:creationId xmlns:p14="http://schemas.microsoft.com/office/powerpoint/2010/main" val="4244354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do we do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297393"/>
            <a:ext cx="8042276" cy="43434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28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82800"/>
            <a:ext cx="8042276" cy="419286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“I have shifted the educational lens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that I look through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from teaching to learning.”</a:t>
            </a:r>
          </a:p>
          <a:p>
            <a:pPr marL="336550" lvl="1" indent="0" algn="r">
              <a:spcBef>
                <a:spcPts val="3000"/>
              </a:spcBef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- Jay Dennis, AP Economics,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Pascagoula, Mississippi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48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5800"/>
            <a:ext cx="8686800" cy="5257800"/>
          </a:xfrm>
        </p:spPr>
        <p:txBody>
          <a:bodyPr>
            <a:normAutofit/>
          </a:bodyPr>
          <a:lstStyle/>
          <a:p>
            <a:pPr marL="1089025" lvl="2" indent="-457200">
              <a:lnSpc>
                <a:spcPts val="4200"/>
              </a:lnSpc>
              <a:spcBef>
                <a:spcPts val="2400"/>
              </a:spcBef>
              <a:buFont typeface="+mj-lt"/>
              <a:buAutoNum type="arabicPeriod"/>
            </a:pPr>
            <a:endParaRPr lang="en-US" sz="2400" dirty="0"/>
          </a:p>
          <a:p>
            <a:pPr marL="1089025" lvl="2" indent="-457200">
              <a:lnSpc>
                <a:spcPts val="4200"/>
              </a:lnSpc>
              <a:spcBef>
                <a:spcPts val="240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Get it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out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to get it in.</a:t>
            </a:r>
          </a:p>
          <a:p>
            <a:pPr marL="1089025" lvl="2" indent="-457200">
              <a:spcBef>
                <a:spcPts val="240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Some difficulties are desirable.</a:t>
            </a:r>
          </a:p>
          <a:p>
            <a:pPr marL="1089025" lvl="2" indent="-457200">
              <a:spcBef>
                <a:spcPts val="240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Intuition steers us wrong.</a:t>
            </a:r>
          </a:p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247650" y="223525"/>
            <a:ext cx="8229600" cy="1692275"/>
          </a:xfrm>
        </p:spPr>
        <p:txBody>
          <a:bodyPr/>
          <a:lstStyle/>
          <a:p>
            <a:pPr algn="l"/>
            <a:r>
              <a:rPr lang="en-US" dirty="0"/>
              <a:t>       		</a:t>
            </a:r>
            <a:r>
              <a:rPr lang="en-US" sz="4400" dirty="0"/>
              <a:t>3 Big Ideas</a:t>
            </a:r>
            <a:br>
              <a:rPr lang="en-US" sz="4400" dirty="0"/>
            </a:br>
            <a:r>
              <a:rPr lang="en-US" sz="4400" dirty="0"/>
              <a:t>			about Learning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1915800"/>
            <a:ext cx="65780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Make it Stick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2" b="36568"/>
          <a:stretch/>
        </p:blipFill>
        <p:spPr bwMode="auto">
          <a:xfrm>
            <a:off x="516663" y="677683"/>
            <a:ext cx="1436642" cy="101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52400" y="1981800"/>
            <a:ext cx="6578021" cy="0"/>
          </a:xfrm>
          <a:prstGeom prst="line">
            <a:avLst/>
          </a:prstGeom>
          <a:ln w="38100" cmpd="sng">
            <a:solidFill>
              <a:srgbClr val="876A2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-3200400" y="851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43725" y="1323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65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AADA-DA75-F249-A7D7-28EB10CD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15F20-037E-FF4C-B56D-82C32D117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2114830"/>
            <a:ext cx="8042276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56C09-3AB5-9A4A-A8EE-E8BA52CB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46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15F20-037E-FF4C-B56D-82C32D117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143114"/>
            <a:ext cx="8042276" cy="4343400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What are we already doing along these lines that could be extended into other areas? 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What are 2-3 competencies where student success is not up to target? How can we use these strategies to bring it up?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Where are massed and blocked strategies the norm and </a:t>
            </a:r>
            <a:r>
              <a:rPr lang="en-US"/>
              <a:t>could be changed </a:t>
            </a:r>
            <a:r>
              <a:rPr lang="en-US" dirty="0"/>
              <a:t>to spaced and mixed? 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Can Touro “first year” courses for students &amp; faculty help increase awareness &amp; use of these strategies? 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How will I coach my students on successful study strategies?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How can I incorporate frequent low-stakes quizzing in all of my courses?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56C09-3AB5-9A4A-A8EE-E8BA52CB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936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ke it Stick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1184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3024" y="3590925"/>
            <a:ext cx="3076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834" y="3878812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ea typeface="+mj-ea"/>
                <a:cs typeface="+mj-cs"/>
              </a:rPr>
              <a:t>A lifetime of successful learning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6" descr="Touro College &amp;#38; Univeristy System">
            <a:extLst>
              <a:ext uri="{FF2B5EF4-FFF2-40B4-BE49-F238E27FC236}">
                <a16:creationId xmlns:a16="http://schemas.microsoft.com/office/drawing/2014/main" id="{490E85D0-D8CD-B340-87C9-E9BA2719E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412" y="246969"/>
            <a:ext cx="3631843" cy="363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1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5800"/>
            <a:ext cx="8686800" cy="5257800"/>
          </a:xfrm>
        </p:spPr>
        <p:txBody>
          <a:bodyPr>
            <a:normAutofit/>
          </a:bodyPr>
          <a:lstStyle/>
          <a:p>
            <a:pPr marL="1089025" lvl="2" indent="-457200">
              <a:lnSpc>
                <a:spcPts val="4200"/>
              </a:lnSpc>
              <a:spcBef>
                <a:spcPts val="2400"/>
              </a:spcBef>
              <a:buFont typeface="+mj-lt"/>
              <a:buAutoNum type="arabicPeriod"/>
            </a:pPr>
            <a:endParaRPr lang="en-US" sz="2400" dirty="0"/>
          </a:p>
          <a:p>
            <a:pPr marL="1089025" lvl="2" indent="-457200">
              <a:lnSpc>
                <a:spcPts val="42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3200" dirty="0">
                <a:solidFill>
                  <a:schemeClr val="accent2"/>
                </a:solidFill>
              </a:rPr>
              <a:t>Get it </a:t>
            </a:r>
            <a:r>
              <a:rPr lang="en-US" sz="3200" i="1" dirty="0">
                <a:solidFill>
                  <a:schemeClr val="accent2"/>
                </a:solidFill>
              </a:rPr>
              <a:t>out</a:t>
            </a:r>
            <a:r>
              <a:rPr lang="en-US" sz="3200" dirty="0">
                <a:solidFill>
                  <a:schemeClr val="accent2"/>
                </a:solidFill>
              </a:rPr>
              <a:t> to get it in.</a:t>
            </a:r>
          </a:p>
          <a:p>
            <a:pPr marL="1089025" lvl="2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</a:rPr>
              <a:t> Some difficulties are desirable.</a:t>
            </a:r>
          </a:p>
          <a:p>
            <a:pPr marL="1089025" lvl="2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</a:rPr>
              <a:t> Intuition steers us wrong.</a:t>
            </a:r>
          </a:p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247650" y="223525"/>
            <a:ext cx="8229600" cy="1692275"/>
          </a:xfrm>
        </p:spPr>
        <p:txBody>
          <a:bodyPr/>
          <a:lstStyle/>
          <a:p>
            <a:pPr algn="l"/>
            <a:r>
              <a:rPr lang="en-US" dirty="0"/>
              <a:t>       		</a:t>
            </a:r>
            <a:r>
              <a:rPr lang="en-US" sz="4400" dirty="0">
                <a:solidFill>
                  <a:schemeClr val="accent2"/>
                </a:solidFill>
              </a:rPr>
              <a:t>3 Big Ideas</a:t>
            </a:r>
            <a:br>
              <a:rPr lang="en-US" sz="4400" dirty="0">
                <a:solidFill>
                  <a:schemeClr val="accent2"/>
                </a:solidFill>
              </a:rPr>
            </a:br>
            <a:r>
              <a:rPr lang="en-US" sz="4400" dirty="0">
                <a:solidFill>
                  <a:schemeClr val="accent2"/>
                </a:solidFill>
              </a:rPr>
              <a:t>			about Learning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1915800"/>
            <a:ext cx="65780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Make it Stick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2" b="36568"/>
          <a:stretch/>
        </p:blipFill>
        <p:spPr bwMode="auto">
          <a:xfrm>
            <a:off x="516663" y="677683"/>
            <a:ext cx="1436642" cy="101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52400" y="1981800"/>
            <a:ext cx="6578021" cy="0"/>
          </a:xfrm>
          <a:prstGeom prst="line">
            <a:avLst/>
          </a:prstGeom>
          <a:ln w="38100" cmpd="sng">
            <a:solidFill>
              <a:srgbClr val="876A2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-3200400" y="851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43725" y="1323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7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5800"/>
            <a:ext cx="8686800" cy="5257800"/>
          </a:xfrm>
        </p:spPr>
        <p:txBody>
          <a:bodyPr>
            <a:normAutofit/>
          </a:bodyPr>
          <a:lstStyle/>
          <a:p>
            <a:pPr marL="1089025" lvl="2" indent="-457200">
              <a:lnSpc>
                <a:spcPts val="4200"/>
              </a:lnSpc>
              <a:spcBef>
                <a:spcPts val="2400"/>
              </a:spcBef>
              <a:buFont typeface="+mj-lt"/>
              <a:buAutoNum type="arabicPeriod"/>
            </a:pPr>
            <a:endParaRPr lang="en-US" sz="2400" dirty="0"/>
          </a:p>
          <a:p>
            <a:pPr marL="1089025" lvl="2" indent="-548640">
              <a:lnSpc>
                <a:spcPts val="4200"/>
              </a:lnSpc>
              <a:spcBef>
                <a:spcPts val="24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Get it </a:t>
            </a:r>
            <a:r>
              <a:rPr lang="en-US" sz="3200" i="1" dirty="0">
                <a:solidFill>
                  <a:schemeClr val="accent1"/>
                </a:solidFill>
              </a:rPr>
              <a:t>out</a:t>
            </a:r>
            <a:r>
              <a:rPr lang="en-US" sz="3200" dirty="0">
                <a:solidFill>
                  <a:schemeClr val="accent1"/>
                </a:solidFill>
              </a:rPr>
              <a:t> to get it in.</a:t>
            </a:r>
          </a:p>
          <a:p>
            <a:pPr marL="1089025" lvl="2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  <a:alpha val="44000"/>
                  </a:schemeClr>
                </a:solidFill>
              </a:rPr>
              <a:t> </a:t>
            </a:r>
            <a:r>
              <a:rPr lang="en-US" sz="3200" dirty="0">
                <a:solidFill>
                  <a:schemeClr val="bg2">
                    <a:lumMod val="50000"/>
                    <a:alpha val="44000"/>
                  </a:schemeClr>
                </a:solidFill>
              </a:rPr>
              <a:t>Some difficulties are desirable.</a:t>
            </a:r>
          </a:p>
          <a:p>
            <a:pPr marL="1089025" lvl="2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3200" dirty="0">
                <a:solidFill>
                  <a:srgbClr val="2F97B5"/>
                </a:solidFill>
              </a:rPr>
              <a:t> </a:t>
            </a:r>
            <a:r>
              <a:rPr lang="en-US" sz="3200" dirty="0">
                <a:solidFill>
                  <a:schemeClr val="bg2">
                    <a:lumMod val="50000"/>
                    <a:alpha val="44000"/>
                  </a:schemeClr>
                </a:solidFill>
              </a:rPr>
              <a:t>Intuition steers us wrong.</a:t>
            </a:r>
          </a:p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247650" y="223525"/>
            <a:ext cx="8229600" cy="1692275"/>
          </a:xfrm>
        </p:spPr>
        <p:txBody>
          <a:bodyPr/>
          <a:lstStyle/>
          <a:p>
            <a:pPr algn="l"/>
            <a:r>
              <a:rPr lang="en-US" dirty="0"/>
              <a:t>       		</a:t>
            </a:r>
            <a:r>
              <a:rPr lang="en-US" sz="4400" dirty="0"/>
              <a:t>3 Big Ideas</a:t>
            </a:r>
            <a:br>
              <a:rPr lang="en-US" sz="4400" dirty="0"/>
            </a:br>
            <a:r>
              <a:rPr lang="en-US" sz="4400" dirty="0"/>
              <a:t>			about Learning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1915800"/>
            <a:ext cx="65780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Make it Stick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2" b="36568"/>
          <a:stretch/>
        </p:blipFill>
        <p:spPr bwMode="auto">
          <a:xfrm>
            <a:off x="516663" y="677683"/>
            <a:ext cx="1436642" cy="101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52400" y="1981800"/>
            <a:ext cx="6578021" cy="0"/>
          </a:xfrm>
          <a:prstGeom prst="line">
            <a:avLst/>
          </a:prstGeom>
          <a:ln w="38100" cmpd="sng">
            <a:solidFill>
              <a:srgbClr val="876A2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-3200400" y="851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43725" y="13341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7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63" y="1382993"/>
            <a:ext cx="8170137" cy="5257800"/>
          </a:xfrm>
        </p:spPr>
        <p:txBody>
          <a:bodyPr>
            <a:normAutofit/>
          </a:bodyPr>
          <a:lstStyle/>
          <a:p>
            <a:pPr marL="1089025" lvl="2" indent="-457200">
              <a:lnSpc>
                <a:spcPts val="4200"/>
              </a:lnSpc>
              <a:spcBef>
                <a:spcPts val="2400"/>
              </a:spcBef>
              <a:buFont typeface="+mj-lt"/>
              <a:buAutoNum type="arabicPeriod"/>
            </a:pPr>
            <a:endParaRPr lang="en-US" sz="2400" dirty="0">
              <a:solidFill>
                <a:schemeClr val="accent2"/>
              </a:solidFill>
            </a:endParaRPr>
          </a:p>
          <a:p>
            <a:pPr lvl="1">
              <a:spcBef>
                <a:spcPts val="2400"/>
              </a:spcBef>
            </a:pPr>
            <a:r>
              <a:rPr lang="en-US" sz="2800" dirty="0">
                <a:solidFill>
                  <a:schemeClr val="accent2"/>
                </a:solidFill>
              </a:rPr>
              <a:t>Why?</a:t>
            </a:r>
          </a:p>
          <a:p>
            <a:pPr marL="1209675" lvl="4" indent="0">
              <a:spcBef>
                <a:spcPts val="2400"/>
              </a:spcBef>
              <a:buNone/>
            </a:pPr>
            <a:r>
              <a:rPr lang="en-US" sz="2800" dirty="0">
                <a:solidFill>
                  <a:schemeClr val="accent2"/>
                </a:solidFill>
              </a:rPr>
              <a:t>Retrieving a memory strengthens </a:t>
            </a:r>
            <a:r>
              <a:rPr lang="en-US" sz="2800" i="1" dirty="0">
                <a:solidFill>
                  <a:schemeClr val="accent2"/>
                </a:solidFill>
              </a:rPr>
              <a:t>connections</a:t>
            </a:r>
            <a:r>
              <a:rPr lang="en-US" sz="2800" dirty="0">
                <a:solidFill>
                  <a:schemeClr val="accent2"/>
                </a:solidFill>
              </a:rPr>
              <a:t> to what you know…</a:t>
            </a:r>
          </a:p>
          <a:p>
            <a:pPr marL="1209675" lvl="4" indent="0">
              <a:spcBef>
                <a:spcPts val="2400"/>
              </a:spcBef>
              <a:buNone/>
            </a:pPr>
            <a:r>
              <a:rPr lang="en-US" sz="2800" dirty="0">
                <a:solidFill>
                  <a:schemeClr val="accent2"/>
                </a:solidFill>
              </a:rPr>
              <a:t>and </a:t>
            </a:r>
            <a:r>
              <a:rPr lang="en-US" sz="2800" i="1" dirty="0">
                <a:solidFill>
                  <a:schemeClr val="accent2"/>
                </a:solidFill>
              </a:rPr>
              <a:t>cues</a:t>
            </a:r>
            <a:r>
              <a:rPr lang="en-US" sz="2800" dirty="0">
                <a:solidFill>
                  <a:schemeClr val="accent2"/>
                </a:solidFill>
              </a:rPr>
              <a:t> to recall it later.</a:t>
            </a:r>
          </a:p>
          <a:p>
            <a:pPr marL="631825" lvl="2" indent="0">
              <a:spcBef>
                <a:spcPts val="2400"/>
              </a:spcBef>
              <a:buClr>
                <a:schemeClr val="accent2"/>
              </a:buClr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247650" y="189866"/>
            <a:ext cx="8229600" cy="1692275"/>
          </a:xfrm>
        </p:spPr>
        <p:txBody>
          <a:bodyPr/>
          <a:lstStyle/>
          <a:p>
            <a:pPr algn="l"/>
            <a:r>
              <a:rPr lang="en-US" dirty="0"/>
              <a:t>       		</a:t>
            </a:r>
            <a:r>
              <a:rPr lang="en-US" sz="3600" dirty="0">
                <a:solidFill>
                  <a:schemeClr val="accent2"/>
                </a:solidFill>
              </a:rPr>
              <a:t>Get it </a:t>
            </a:r>
            <a:r>
              <a:rPr lang="en-US" sz="3600" i="1" dirty="0">
                <a:solidFill>
                  <a:schemeClr val="accent2"/>
                </a:solidFill>
              </a:rPr>
              <a:t>out</a:t>
            </a:r>
            <a:r>
              <a:rPr lang="en-US" sz="3600" dirty="0">
                <a:solidFill>
                  <a:schemeClr val="accent2"/>
                </a:solidFill>
              </a:rPr>
              <a:t> to get it in</a:t>
            </a:r>
            <a:br>
              <a:rPr lang="en-US" sz="4400" dirty="0"/>
            </a:br>
            <a:r>
              <a:rPr lang="en-US" sz="4400" dirty="0"/>
              <a:t>			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468800"/>
            <a:ext cx="65780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Make it Stick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2" b="36568"/>
          <a:stretch/>
        </p:blipFill>
        <p:spPr bwMode="auto">
          <a:xfrm>
            <a:off x="516663" y="205046"/>
            <a:ext cx="1436642" cy="101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52400" y="1534800"/>
            <a:ext cx="6578021" cy="0"/>
          </a:xfrm>
          <a:prstGeom prst="line">
            <a:avLst/>
          </a:prstGeom>
          <a:ln w="38100" cmpd="sng">
            <a:solidFill>
              <a:srgbClr val="876A2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3200400" y="851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43725" y="1323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7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850748" y="3331006"/>
            <a:ext cx="7384635" cy="2954654"/>
            <a:chOff x="54060" y="2775423"/>
            <a:chExt cx="7266883" cy="3583111"/>
          </a:xfrm>
        </p:grpSpPr>
        <p:sp>
          <p:nvSpPr>
            <p:cNvPr id="5" name="Rectangle 4"/>
            <p:cNvSpPr>
              <a:spLocks/>
            </p:cNvSpPr>
            <p:nvPr/>
          </p:nvSpPr>
          <p:spPr bwMode="auto">
            <a:xfrm>
              <a:off x="4155334" y="2775423"/>
              <a:ext cx="3165609" cy="358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82588" indent="-342900">
                <a:spcBef>
                  <a:spcPts val="775"/>
                </a:spcBef>
              </a:pPr>
              <a:r>
                <a:rPr lang="en-US" sz="40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charset="0"/>
                  <a:sym typeface="Calibri" charset="0"/>
                </a:rPr>
                <a:t>S</a:t>
              </a:r>
              <a:r>
                <a:rPr lang="en-US" sz="44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charset="0"/>
                  <a:sym typeface="Calibri" charset="0"/>
                </a:rPr>
                <a:t> </a:t>
              </a:r>
              <a:r>
                <a:rPr lang="en-US" sz="4000" b="1" i="1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sym typeface="Calibri" charset="0"/>
                </a:rPr>
                <a:t>R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sym typeface="Calibri" charset="0"/>
                </a:rPr>
                <a:t> </a:t>
              </a:r>
              <a:r>
                <a:rPr lang="en-US" sz="4000" b="1" dirty="0">
                  <a:solidFill>
                    <a:srgbClr val="18579B"/>
                  </a:solidFill>
                  <a:latin typeface="Calibri" charset="0"/>
                  <a:sym typeface="Calibri" charset="0"/>
                </a:rPr>
                <a:t>S</a:t>
              </a:r>
              <a:r>
                <a:rPr lang="en-US" sz="4400" b="1" dirty="0">
                  <a:solidFill>
                    <a:srgbClr val="18579B"/>
                  </a:solidFill>
                  <a:latin typeface="Calibri" charset="0"/>
                  <a:sym typeface="Calibri" charset="0"/>
                </a:rPr>
                <a:t> </a:t>
              </a:r>
              <a:r>
                <a:rPr lang="en-US" sz="4000" b="1" i="1" dirty="0">
                  <a:solidFill>
                    <a:srgbClr val="900000"/>
                  </a:solidFill>
                  <a:latin typeface="Calibri" charset="0"/>
                  <a:sym typeface="Calibri" charset="0"/>
                </a:rPr>
                <a:t>R</a:t>
              </a:r>
              <a:r>
                <a:rPr lang="en-US" sz="4400" b="1" dirty="0">
                  <a:solidFill>
                    <a:schemeClr val="tx1"/>
                  </a:solidFill>
                  <a:latin typeface="Calibri" charset="0"/>
                  <a:sym typeface="Calibri" charset="0"/>
                </a:rPr>
                <a:t> </a:t>
              </a:r>
              <a:r>
                <a:rPr lang="en-US" sz="4000" b="1" dirty="0">
                  <a:solidFill>
                    <a:srgbClr val="18579B"/>
                  </a:solidFill>
                  <a:latin typeface="Calibri" charset="0"/>
                  <a:sym typeface="Calibri" charset="0"/>
                </a:rPr>
                <a:t>S</a:t>
              </a:r>
              <a:r>
                <a:rPr lang="en-US" sz="4400" b="1" dirty="0">
                  <a:solidFill>
                    <a:srgbClr val="18579B"/>
                  </a:solidFill>
                  <a:latin typeface="Calibri" charset="0"/>
                  <a:sym typeface="Calibri" charset="0"/>
                </a:rPr>
                <a:t> </a:t>
              </a:r>
              <a:r>
                <a:rPr lang="en-US" sz="4000" b="1" i="1" dirty="0">
                  <a:solidFill>
                    <a:srgbClr val="900000"/>
                  </a:solidFill>
                  <a:latin typeface="Calibri" charset="0"/>
                  <a:sym typeface="Calibri" charset="0"/>
                </a:rPr>
                <a:t>R</a:t>
              </a:r>
              <a:r>
                <a:rPr lang="en-US" sz="4400" b="1" dirty="0">
                  <a:solidFill>
                    <a:schemeClr val="tx1"/>
                  </a:solidFill>
                  <a:latin typeface="Calibri" charset="0"/>
                  <a:sym typeface="Calibri" charset="0"/>
                </a:rPr>
                <a:t> </a:t>
              </a:r>
              <a:r>
                <a:rPr lang="en-US" sz="4000" b="1" dirty="0">
                  <a:solidFill>
                    <a:srgbClr val="18579B"/>
                  </a:solidFill>
                  <a:latin typeface="Calibri" charset="0"/>
                  <a:sym typeface="Calibri" charset="0"/>
                </a:rPr>
                <a:t>S</a:t>
              </a:r>
              <a:r>
                <a:rPr lang="en-US" sz="4400" b="1" dirty="0">
                  <a:solidFill>
                    <a:srgbClr val="18579B"/>
                  </a:solidFill>
                  <a:latin typeface="Calibri" charset="0"/>
                  <a:sym typeface="Calibri" charset="0"/>
                </a:rPr>
                <a:t> </a:t>
              </a:r>
              <a:r>
                <a:rPr lang="en-US" sz="4000" b="1" i="1" dirty="0">
                  <a:solidFill>
                    <a:srgbClr val="900000"/>
                  </a:solidFill>
                  <a:latin typeface="Calibri" charset="0"/>
                  <a:sym typeface="Calibri" charset="0"/>
                </a:rPr>
                <a:t>R</a:t>
              </a:r>
            </a:p>
            <a:p>
              <a:pPr marL="382588" indent="-342900">
                <a:spcBef>
                  <a:spcPts val="775"/>
                </a:spcBef>
              </a:pPr>
              <a:r>
                <a:rPr lang="en-US" sz="4000" b="1" spc="70" dirty="0">
                  <a:solidFill>
                    <a:srgbClr val="18579B"/>
                  </a:solidFill>
                  <a:latin typeface="Calibri" charset="0"/>
                  <a:sym typeface="Calibri" charset="0"/>
                </a:rPr>
                <a:t>S</a:t>
              </a:r>
              <a:r>
                <a:rPr lang="en-US" sz="4400" b="1" spc="70" dirty="0">
                  <a:solidFill>
                    <a:srgbClr val="18579B"/>
                  </a:solidFill>
                  <a:latin typeface="Calibri" charset="0"/>
                  <a:sym typeface="Calibri" charset="0"/>
                </a:rPr>
                <a:t> </a:t>
              </a:r>
              <a:r>
                <a:rPr lang="en-US" sz="4000" b="1" i="1" spc="70" dirty="0">
                  <a:solidFill>
                    <a:srgbClr val="900000"/>
                  </a:solidFill>
                  <a:latin typeface="Calibri" charset="0"/>
                  <a:sym typeface="Calibri" charset="0"/>
                </a:rPr>
                <a:t>R</a:t>
              </a:r>
              <a:r>
                <a:rPr lang="en-US" sz="4400" b="1" spc="70" dirty="0">
                  <a:solidFill>
                    <a:schemeClr val="tx1"/>
                  </a:solidFill>
                  <a:latin typeface="Calibri" charset="0"/>
                  <a:sym typeface="Calibri" charset="0"/>
                </a:rPr>
                <a:t> </a:t>
              </a:r>
              <a:r>
                <a:rPr lang="en-US" sz="4000" b="1" spc="70" dirty="0">
                  <a:solidFill>
                    <a:srgbClr val="18579B"/>
                  </a:solidFill>
                  <a:latin typeface="Calibri" charset="0"/>
                  <a:sym typeface="Calibri" charset="0"/>
                </a:rPr>
                <a:t>S </a:t>
              </a:r>
              <a:r>
                <a:rPr lang="en-US" sz="4000" b="1" spc="70" dirty="0" err="1">
                  <a:solidFill>
                    <a:srgbClr val="18579B"/>
                  </a:solidFill>
                  <a:latin typeface="Calibri" charset="0"/>
                  <a:sym typeface="Calibri" charset="0"/>
                </a:rPr>
                <a:t>S</a:t>
              </a:r>
              <a:r>
                <a:rPr lang="en-US" sz="4000" b="1" spc="70" dirty="0">
                  <a:solidFill>
                    <a:schemeClr val="tx1"/>
                  </a:solidFill>
                  <a:latin typeface="Calibri" charset="0"/>
                  <a:sym typeface="Calibri" charset="0"/>
                </a:rPr>
                <a:t> </a:t>
              </a:r>
              <a:r>
                <a:rPr lang="en-US" sz="4000" b="1" spc="70" dirty="0" err="1">
                  <a:solidFill>
                    <a:srgbClr val="18579B"/>
                  </a:solidFill>
                  <a:latin typeface="Calibri" charset="0"/>
                  <a:sym typeface="Calibri" charset="0"/>
                </a:rPr>
                <a:t>S</a:t>
              </a:r>
              <a:r>
                <a:rPr lang="en-US" sz="4000" b="1" spc="70" dirty="0">
                  <a:solidFill>
                    <a:srgbClr val="18579B"/>
                  </a:solidFill>
                  <a:latin typeface="Calibri" charset="0"/>
                  <a:sym typeface="Calibri" charset="0"/>
                </a:rPr>
                <a:t> </a:t>
              </a:r>
              <a:r>
                <a:rPr lang="en-US" sz="4000" b="1" i="1" spc="70" dirty="0">
                  <a:solidFill>
                    <a:srgbClr val="900000"/>
                  </a:solidFill>
                  <a:latin typeface="Calibri" charset="0"/>
                  <a:sym typeface="Calibri" charset="0"/>
                </a:rPr>
                <a:t>R</a:t>
              </a:r>
              <a:r>
                <a:rPr lang="en-US" sz="4400" b="1" spc="70" dirty="0">
                  <a:solidFill>
                    <a:schemeClr val="tx1"/>
                  </a:solidFill>
                  <a:latin typeface="Calibri" charset="0"/>
                  <a:sym typeface="Calibri" charset="0"/>
                </a:rPr>
                <a:t> </a:t>
              </a:r>
              <a:r>
                <a:rPr lang="en-US" sz="4000" b="1" spc="70" dirty="0">
                  <a:solidFill>
                    <a:srgbClr val="18579B"/>
                  </a:solidFill>
                  <a:latin typeface="Calibri" charset="0"/>
                  <a:sym typeface="Calibri" charset="0"/>
                </a:rPr>
                <a:t>S </a:t>
              </a:r>
              <a:r>
                <a:rPr lang="en-US" sz="4000" b="1" spc="70" dirty="0" err="1">
                  <a:solidFill>
                    <a:srgbClr val="18579B"/>
                  </a:solidFill>
                  <a:latin typeface="Calibri" charset="0"/>
                  <a:sym typeface="Calibri" charset="0"/>
                </a:rPr>
                <a:t>S</a:t>
              </a:r>
              <a:endParaRPr lang="en-US" sz="4000" b="1" spc="70" dirty="0">
                <a:solidFill>
                  <a:srgbClr val="18579B"/>
                </a:solidFill>
                <a:latin typeface="Calibri" charset="0"/>
                <a:sym typeface="Calibri" charset="0"/>
              </a:endParaRPr>
            </a:p>
            <a:p>
              <a:pPr marL="382588" indent="-342900">
                <a:spcBef>
                  <a:spcPts val="775"/>
                </a:spcBef>
              </a:pPr>
              <a:r>
                <a:rPr lang="en-US" sz="4000" b="1" spc="150" dirty="0">
                  <a:solidFill>
                    <a:srgbClr val="18579B"/>
                  </a:solidFill>
                  <a:latin typeface="Calibri" charset="0"/>
                  <a:sym typeface="Calibri" charset="0"/>
                </a:rPr>
                <a:t>S </a:t>
              </a:r>
              <a:r>
                <a:rPr lang="en-US" sz="4000" b="1" spc="150" dirty="0" err="1">
                  <a:solidFill>
                    <a:srgbClr val="18579B"/>
                  </a:solidFill>
                  <a:latin typeface="Calibri" charset="0"/>
                  <a:sym typeface="Calibri" charset="0"/>
                </a:rPr>
                <a:t>S</a:t>
              </a:r>
              <a:r>
                <a:rPr lang="en-US" sz="4000" b="1" spc="150" dirty="0">
                  <a:solidFill>
                    <a:srgbClr val="18579B"/>
                  </a:solidFill>
                  <a:latin typeface="Calibri" charset="0"/>
                  <a:sym typeface="Calibri" charset="0"/>
                </a:rPr>
                <a:t> </a:t>
              </a:r>
              <a:r>
                <a:rPr lang="en-US" sz="4000" b="1" spc="150" dirty="0" err="1">
                  <a:solidFill>
                    <a:srgbClr val="18579B"/>
                  </a:solidFill>
                  <a:latin typeface="Calibri" charset="0"/>
                  <a:sym typeface="Calibri" charset="0"/>
                </a:rPr>
                <a:t>S</a:t>
              </a:r>
              <a:r>
                <a:rPr lang="en-US" sz="4000" b="1" spc="150" dirty="0">
                  <a:solidFill>
                    <a:srgbClr val="18579B"/>
                  </a:solidFill>
                  <a:latin typeface="Calibri" charset="0"/>
                  <a:sym typeface="Calibri" charset="0"/>
                </a:rPr>
                <a:t> </a:t>
              </a:r>
              <a:r>
                <a:rPr lang="en-US" sz="4000" b="1" spc="150" dirty="0" err="1">
                  <a:solidFill>
                    <a:srgbClr val="18579B"/>
                  </a:solidFill>
                  <a:latin typeface="Calibri" charset="0"/>
                  <a:sym typeface="Calibri" charset="0"/>
                </a:rPr>
                <a:t>S</a:t>
              </a:r>
              <a:r>
                <a:rPr lang="en-US" sz="4000" b="1" spc="150" dirty="0">
                  <a:solidFill>
                    <a:srgbClr val="18579B"/>
                  </a:solidFill>
                  <a:latin typeface="Calibri" charset="0"/>
                  <a:sym typeface="Calibri" charset="0"/>
                </a:rPr>
                <a:t> </a:t>
              </a:r>
              <a:r>
                <a:rPr lang="en-US" sz="4000" b="1" spc="150" dirty="0" err="1">
                  <a:solidFill>
                    <a:srgbClr val="18579B"/>
                  </a:solidFill>
                  <a:latin typeface="Calibri" charset="0"/>
                  <a:sym typeface="Calibri" charset="0"/>
                </a:rPr>
                <a:t>S</a:t>
              </a:r>
              <a:r>
                <a:rPr lang="en-US" sz="4000" b="1" spc="150" dirty="0">
                  <a:solidFill>
                    <a:srgbClr val="18579B"/>
                  </a:solidFill>
                  <a:latin typeface="Calibri" charset="0"/>
                  <a:sym typeface="Calibri" charset="0"/>
                </a:rPr>
                <a:t> </a:t>
              </a:r>
              <a:r>
                <a:rPr lang="en-US" sz="4000" b="1" spc="150" dirty="0" err="1">
                  <a:solidFill>
                    <a:srgbClr val="18579B"/>
                  </a:solidFill>
                  <a:latin typeface="Calibri" charset="0"/>
                  <a:sym typeface="Calibri" charset="0"/>
                </a:rPr>
                <a:t>S</a:t>
              </a:r>
              <a:r>
                <a:rPr lang="en-US" sz="4000" b="1" spc="150" dirty="0">
                  <a:solidFill>
                    <a:srgbClr val="18579B"/>
                  </a:solidFill>
                  <a:latin typeface="Calibri" charset="0"/>
                  <a:sym typeface="Calibri" charset="0"/>
                </a:rPr>
                <a:t> </a:t>
              </a:r>
              <a:r>
                <a:rPr lang="en-US" sz="4000" b="1" spc="150" dirty="0" err="1">
                  <a:solidFill>
                    <a:srgbClr val="18579B"/>
                  </a:solidFill>
                  <a:latin typeface="Calibri" charset="0"/>
                  <a:sym typeface="Calibri" charset="0"/>
                </a:rPr>
                <a:t>S</a:t>
              </a:r>
              <a:r>
                <a:rPr lang="en-US" sz="4000" b="1" spc="150" dirty="0">
                  <a:solidFill>
                    <a:srgbClr val="18579B"/>
                  </a:solidFill>
                  <a:latin typeface="Calibri" charset="0"/>
                  <a:sym typeface="Calibri" charset="0"/>
                </a:rPr>
                <a:t> </a:t>
              </a:r>
              <a:r>
                <a:rPr lang="en-US" sz="4000" b="1" spc="150" dirty="0" err="1">
                  <a:solidFill>
                    <a:srgbClr val="18579B"/>
                  </a:solidFill>
                  <a:latin typeface="Calibri" charset="0"/>
                  <a:sym typeface="Calibri" charset="0"/>
                </a:rPr>
                <a:t>S</a:t>
              </a:r>
              <a:endParaRPr lang="en-US" sz="4000" b="1" spc="150" dirty="0">
                <a:solidFill>
                  <a:srgbClr val="18579B"/>
                </a:solidFill>
                <a:latin typeface="Calibri" charset="0"/>
                <a:sym typeface="Calibri" charset="0"/>
              </a:endParaRPr>
            </a:p>
            <a:p>
              <a:pPr marL="382588" indent="-342900">
                <a:spcBef>
                  <a:spcPts val="775"/>
                </a:spcBef>
              </a:pPr>
              <a:r>
                <a:rPr lang="en-US" sz="4400" dirty="0">
                  <a:solidFill>
                    <a:schemeClr val="tx1"/>
                  </a:solidFill>
                  <a:latin typeface="Calibri" charset="0"/>
                  <a:sym typeface="Calibri" charset="0"/>
                </a:rPr>
                <a:t> </a:t>
              </a:r>
            </a:p>
          </p:txBody>
        </p:sp>
        <p:sp>
          <p:nvSpPr>
            <p:cNvPr id="6" name="Rectangle 5"/>
            <p:cNvSpPr>
              <a:spLocks/>
            </p:cNvSpPr>
            <p:nvPr/>
          </p:nvSpPr>
          <p:spPr bwMode="auto">
            <a:xfrm>
              <a:off x="54060" y="2816951"/>
              <a:ext cx="4328040" cy="156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82588" indent="-342900">
                <a:spcBef>
                  <a:spcPts val="775"/>
                </a:spcBef>
              </a:pPr>
              <a:r>
                <a:rPr lang="en-US" sz="4000" dirty="0">
                  <a:solidFill>
                    <a:schemeClr val="accent1"/>
                  </a:solidFill>
                  <a:latin typeface="Calibri" charset="0"/>
                  <a:sym typeface="Calibri" charset="0"/>
                </a:rPr>
                <a:t>4 study, 4 retrieval</a:t>
              </a:r>
            </a:p>
            <a:p>
              <a:pPr marL="382588" indent="-342900"/>
              <a:endParaRPr lang="en-US" sz="440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7" name="Rectangle 6"/>
            <p:cNvSpPr>
              <a:spLocks/>
            </p:cNvSpPr>
            <p:nvPr/>
          </p:nvSpPr>
          <p:spPr bwMode="auto">
            <a:xfrm>
              <a:off x="54060" y="3771310"/>
              <a:ext cx="4813728" cy="156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82588" indent="-342900">
                <a:spcBef>
                  <a:spcPts val="775"/>
                </a:spcBef>
              </a:pPr>
              <a:r>
                <a:rPr lang="en-US" sz="4000" dirty="0">
                  <a:solidFill>
                    <a:schemeClr val="accent1"/>
                  </a:solidFill>
                  <a:latin typeface="Calibri" charset="0"/>
                  <a:sym typeface="Calibri" charset="0"/>
                </a:rPr>
                <a:t>6 study, 2 retrieval</a:t>
              </a:r>
            </a:p>
            <a:p>
              <a:pPr marL="382588" indent="-342900"/>
              <a:endParaRPr lang="en-US" sz="440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54060" y="4575370"/>
              <a:ext cx="4414737" cy="156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82588" indent="-342900">
                <a:spcBef>
                  <a:spcPts val="775"/>
                </a:spcBef>
              </a:pPr>
              <a:r>
                <a:rPr lang="en-US" sz="4000" dirty="0">
                  <a:solidFill>
                    <a:schemeClr val="accent1"/>
                  </a:solidFill>
                  <a:latin typeface="Calibri" charset="0"/>
                  <a:sym typeface="Calibri" charset="0"/>
                </a:rPr>
                <a:t>8 study, 0 retrieval</a:t>
              </a:r>
            </a:p>
            <a:p>
              <a:pPr marL="382588" indent="-342900"/>
              <a:endParaRPr lang="en-US" sz="440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95300" y="2006600"/>
            <a:ext cx="81406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3600" dirty="0"/>
            </a:br>
            <a:r>
              <a:rPr lang="en-US" sz="2800" i="1" dirty="0">
                <a:solidFill>
                  <a:schemeClr val="accent2"/>
                </a:solidFill>
              </a:rPr>
              <a:t>Task: Learn 50-word list over 8 trials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93721" y="352144"/>
            <a:ext cx="8042276" cy="1336956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Study vs. Retrieval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8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4165600" y="2657044"/>
          <a:ext cx="49276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035" name="Rectangle 3"/>
          <p:cNvSpPr>
            <a:spLocks/>
          </p:cNvSpPr>
          <p:nvPr/>
        </p:nvSpPr>
        <p:spPr bwMode="auto">
          <a:xfrm>
            <a:off x="1636687" y="3359906"/>
            <a:ext cx="29064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cs typeface="Arial" charset="0"/>
              </a:rPr>
              <a:t>Number of Study Periods</a:t>
            </a: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2819400" y="402977"/>
            <a:ext cx="381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 algn="ctr"/>
            <a:r>
              <a:rPr lang="en-US" b="1" dirty="0">
                <a:solidFill>
                  <a:schemeClr val="tx1"/>
                </a:solidFill>
                <a:cs typeface="Arial" charset="0"/>
              </a:rPr>
              <a:t>RECALL, 48 HOURS LATER</a:t>
            </a: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5274668" y="6326681"/>
            <a:ext cx="3818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 algn="ctr"/>
            <a:r>
              <a:rPr lang="en-US" sz="2000" dirty="0">
                <a:solidFill>
                  <a:schemeClr val="tx1"/>
                </a:solidFill>
                <a:cs typeface="Arial" charset="0"/>
              </a:rPr>
              <a:t>Number of Retrieval Attempts</a:t>
            </a:r>
          </a:p>
        </p:txBody>
      </p:sp>
      <p:graphicFrame>
        <p:nvGraphicFramePr>
          <p:cNvPr id="11" name="Object 2"/>
          <p:cNvGraphicFramePr>
            <a:graphicFrameLocks/>
          </p:cNvGraphicFramePr>
          <p:nvPr/>
        </p:nvGraphicFramePr>
        <p:xfrm>
          <a:off x="-298888" y="-670125"/>
          <a:ext cx="5640388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Worksheet" r:id="rId5" imgW="7696200" imgH="5118100" progId="Excel.Sheet.8">
                  <p:embed/>
                </p:oleObj>
              </mc:Choice>
              <mc:Fallback>
                <p:oleObj name="Worksheet" r:id="rId5" imgW="7696200" imgH="5118100" progId="Excel.Sheet.8">
                  <p:embed/>
                  <p:pic>
                    <p:nvPicPr>
                      <p:cNvPr id="11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8888" y="-670125"/>
                        <a:ext cx="5640388" cy="430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825" y="597932"/>
            <a:ext cx="430887" cy="1981200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1600" dirty="0">
                <a:ea typeface="+mn-ea"/>
                <a:cs typeface="+mn-cs"/>
              </a:rPr>
              <a:t>Recall probability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6556" y="4021588"/>
            <a:ext cx="430887" cy="19812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sz="1600" dirty="0">
                <a:ea typeface="+mn-ea"/>
                <a:cs typeface="+mn-cs"/>
              </a:rPr>
              <a:t>Recall probability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54A3E291-CCC3-7249-936D-228CD1161378}"/>
              </a:ext>
            </a:extLst>
          </p:cNvPr>
          <p:cNvSpPr>
            <a:spLocks/>
          </p:cNvSpPr>
          <p:nvPr/>
        </p:nvSpPr>
        <p:spPr bwMode="auto">
          <a:xfrm>
            <a:off x="296268" y="629007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sym typeface="Calibri" charset="0"/>
              </a:rPr>
              <a:t>Zaromb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sym typeface="Calibri" charset="0"/>
              </a:rPr>
              <a:t> &amp;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sym typeface="Calibri" charset="0"/>
              </a:rPr>
              <a:t>Roediger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sym typeface="Calibri" charset="0"/>
              </a:rPr>
              <a:t> (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sym typeface="Calibri" charset="0"/>
              </a:rPr>
              <a:t>M&amp;C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sym typeface="Calibri" charset="0"/>
              </a:rPr>
              <a:t>, 2010)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B5EE8EB-4959-114D-8E97-F1262878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264" y="920054"/>
            <a:ext cx="2928143" cy="1336956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accent2"/>
                </a:solidFill>
              </a:rPr>
              <a:t>More retrieval helped it stick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9075601-740C-9E4A-A684-F537231D7568}"/>
              </a:ext>
            </a:extLst>
          </p:cNvPr>
          <p:cNvCxnSpPr>
            <a:cxnSpLocks/>
          </p:cNvCxnSpPr>
          <p:nvPr/>
        </p:nvCxnSpPr>
        <p:spPr>
          <a:xfrm>
            <a:off x="7014101" y="2400300"/>
            <a:ext cx="1052043" cy="13988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64ABDBE-6B78-9A44-992E-930BBAC0371D}"/>
              </a:ext>
            </a:extLst>
          </p:cNvPr>
          <p:cNvSpPr txBox="1">
            <a:spLocks/>
          </p:cNvSpPr>
          <p:nvPr/>
        </p:nvSpPr>
        <p:spPr>
          <a:xfrm>
            <a:off x="1202928" y="4085624"/>
            <a:ext cx="2928143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2"/>
                </a:solidFill>
              </a:rPr>
              <a:t>More study was labor in vain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ACC776-55C7-3C4E-B426-9FBFAB9B54CA}"/>
              </a:ext>
            </a:extLst>
          </p:cNvPr>
          <p:cNvCxnSpPr>
            <a:cxnSpLocks/>
          </p:cNvCxnSpPr>
          <p:nvPr/>
        </p:nvCxnSpPr>
        <p:spPr>
          <a:xfrm flipV="1">
            <a:off x="2558400" y="4021588"/>
            <a:ext cx="625671" cy="6094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073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5233</TotalTime>
  <Words>1144</Words>
  <Application>Microsoft Office PowerPoint</Application>
  <PresentationFormat>On-screen Show (4:3)</PresentationFormat>
  <Paragraphs>377</Paragraphs>
  <Slides>48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Breeze</vt:lpstr>
      <vt:lpstr>1. What can you tell students who seek  study advice?  2. How can you model effective learning strategies in the classroom?  3. How might you bring up student mastery  in a difficult topic you teach?</vt:lpstr>
      <vt:lpstr>Make it Stick at Touro</vt:lpstr>
      <vt:lpstr>What leads to learning?</vt:lpstr>
      <vt:lpstr>“People generally are going  about learning in the wrong way.”</vt:lpstr>
      <vt:lpstr>         3 Big Ideas    about Learning</vt:lpstr>
      <vt:lpstr>         3 Big Ideas    about Learning</vt:lpstr>
      <vt:lpstr>         Get it out to get it in    </vt:lpstr>
      <vt:lpstr>Study vs. Retrieval</vt:lpstr>
      <vt:lpstr>More retrieval helped it stick</vt:lpstr>
      <vt:lpstr>Low-stakes Quizzes</vt:lpstr>
      <vt:lpstr>“Testing Effect” (Retrieval)</vt:lpstr>
      <vt:lpstr>         3 Big Ideas    about Learning</vt:lpstr>
      <vt:lpstr> Desirable Difficulties</vt:lpstr>
      <vt:lpstr> For example:</vt:lpstr>
      <vt:lpstr> Spaced vs Massed Practice</vt:lpstr>
      <vt:lpstr>Test 1 month later  </vt:lpstr>
      <vt:lpstr>PowerPoint Presentation</vt:lpstr>
      <vt:lpstr>Mixed vs Blocked Practice Learn to compute the volume of a spheroid, cone, wedge, etc.</vt:lpstr>
      <vt:lpstr>Mixed vs Blocked Practice Learn to compute the volume of a spheroid, cone, wedge, etc.</vt:lpstr>
      <vt:lpstr>         3 Big Ideas    about Learning</vt:lpstr>
      <vt:lpstr>PowerPoint Presentation</vt:lpstr>
      <vt:lpstr>PowerPoint Presentation</vt:lpstr>
      <vt:lpstr>PowerPoint Presentation</vt:lpstr>
      <vt:lpstr>PowerPoint Presentation</vt:lpstr>
      <vt:lpstr>         3 Big Ideas    about Learning</vt:lpstr>
      <vt:lpstr>PowerPoint Presentation</vt:lpstr>
      <vt:lpstr>“People generally are going  about learning in the wrong way.”</vt:lpstr>
      <vt:lpstr>PowerPoint Presentation</vt:lpstr>
      <vt:lpstr>What do we do now?</vt:lpstr>
      <vt:lpstr>Model effective strategies</vt:lpstr>
      <vt:lpstr>Examples from the field</vt:lpstr>
      <vt:lpstr> </vt:lpstr>
      <vt:lpstr>Mary Pat Wenderoth biology professor, U. of Washington</vt:lpstr>
      <vt:lpstr>Replaced “low structure” with “high structure”</vt:lpstr>
      <vt:lpstr>High-Structure Class </vt:lpstr>
      <vt:lpstr>Results:</vt:lpstr>
      <vt:lpstr>Mari Bergerson Nova Classical Academy </vt:lpstr>
      <vt:lpstr> </vt:lpstr>
      <vt:lpstr>    Jay Dennis results:</vt:lpstr>
      <vt:lpstr>Louis Schulze FIU College of Law Miami</vt:lpstr>
      <vt:lpstr> </vt:lpstr>
      <vt:lpstr>Schulze/FIU</vt:lpstr>
      <vt:lpstr>What do we do now?</vt:lpstr>
      <vt:lpstr>PowerPoint Presentation</vt:lpstr>
      <vt:lpstr>         3 Big Ideas    about Learning</vt:lpstr>
      <vt:lpstr>Workshop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Breithaupt</dc:creator>
  <cp:lastModifiedBy>Microsoft Office User</cp:lastModifiedBy>
  <cp:revision>472</cp:revision>
  <cp:lastPrinted>2019-04-09T20:05:47Z</cp:lastPrinted>
  <dcterms:created xsi:type="dcterms:W3CDTF">2016-08-03T20:03:03Z</dcterms:created>
  <dcterms:modified xsi:type="dcterms:W3CDTF">2019-10-10T20:50:26Z</dcterms:modified>
</cp:coreProperties>
</file>