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80" r:id="rId5"/>
    <p:sldId id="271" r:id="rId6"/>
    <p:sldId id="263" r:id="rId7"/>
    <p:sldId id="269" r:id="rId8"/>
    <p:sldId id="259" r:id="rId9"/>
    <p:sldId id="265" r:id="rId10"/>
    <p:sldId id="270" r:id="rId11"/>
    <p:sldId id="272" r:id="rId12"/>
    <p:sldId id="275" r:id="rId13"/>
    <p:sldId id="274" r:id="rId14"/>
    <p:sldId id="276" r:id="rId15"/>
    <p:sldId id="273" r:id="rId16"/>
    <p:sldId id="268" r:id="rId17"/>
    <p:sldId id="278" r:id="rId18"/>
    <p:sldId id="267" r:id="rId19"/>
    <p:sldId id="277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2FF-44A1-4F17-86A0-E629B886F6C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43BE-4C96-416B-9774-4E69F38F4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3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2FF-44A1-4F17-86A0-E629B886F6C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43BE-4C96-416B-9774-4E69F38F4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2FF-44A1-4F17-86A0-E629B886F6C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43BE-4C96-416B-9774-4E69F38F4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2FF-44A1-4F17-86A0-E629B886F6C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43BE-4C96-416B-9774-4E69F38F4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9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2FF-44A1-4F17-86A0-E629B886F6C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43BE-4C96-416B-9774-4E69F38F4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2FF-44A1-4F17-86A0-E629B886F6C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43BE-4C96-416B-9774-4E69F38F4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7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2FF-44A1-4F17-86A0-E629B886F6C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43BE-4C96-416B-9774-4E69F38F4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1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2FF-44A1-4F17-86A0-E629B886F6C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43BE-4C96-416B-9774-4E69F38F4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2FF-44A1-4F17-86A0-E629B886F6C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43BE-4C96-416B-9774-4E69F38F4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6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2FF-44A1-4F17-86A0-E629B886F6C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43BE-4C96-416B-9774-4E69F38F4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2FF-44A1-4F17-86A0-E629B886F6C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43BE-4C96-416B-9774-4E69F38F4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3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6A2FF-44A1-4F17-86A0-E629B886F6C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43BE-4C96-416B-9774-4E69F38F4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youtube.com/watch?v=LF1XOd8dKp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://www.weareallthesameinside.com/" TargetMode="External"/><Relationship Id="rId7" Type="http://schemas.openxmlformats.org/officeDocument/2006/relationships/image" Target="../media/image51.png"/><Relationship Id="rId2" Type="http://schemas.openxmlformats.org/officeDocument/2006/relationships/hyperlink" Target="https://www.facebook.com/weareallthesameins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hyperlink" Target="http://gse.touro.edu/news--events/stories/prof-timothy-bellavia-beyond-skin-deep.php" TargetMode="External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hyperlink" Target="mailto:timothy.bellavia@touro.edu" TargetMode="Externa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gif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30.gif"/><Relationship Id="rId5" Type="http://schemas.openxmlformats.org/officeDocument/2006/relationships/image" Target="../media/image24.gif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gif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0" y="1905000"/>
            <a:ext cx="9144000" cy="21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Research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19" y="1600200"/>
            <a:ext cx="6849962" cy="4525963"/>
          </a:xfrm>
        </p:spPr>
      </p:pic>
    </p:spTree>
    <p:extLst>
      <p:ext uri="{BB962C8B-B14F-4D97-AF65-F5344CB8AC3E}">
        <p14:creationId xmlns:p14="http://schemas.microsoft.com/office/powerpoint/2010/main" val="4572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What is a Safe Space? 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4257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Beliefs Sage Cookie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0154"/>
            <a:ext cx="8229600" cy="44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5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Race / Ethnicity Sage Cookie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0154"/>
            <a:ext cx="8229600" cy="44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Socio-Economics Sage Cookie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0154"/>
            <a:ext cx="8229600" cy="44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Gender Sage Cookie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0154"/>
            <a:ext cx="8229600" cy="44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4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/>
            </a:r>
            <a:br>
              <a:rPr lang="en-US" dirty="0" smtClean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/>
            </a:r>
            <a:br>
              <a:rPr lang="en-US" dirty="0">
                <a:latin typeface="Cooper Black" panose="0208090404030B020404" pitchFamily="18" charset="0"/>
              </a:rPr>
            </a:br>
            <a:r>
              <a:rPr lang="en-US" dirty="0" smtClean="0">
                <a:latin typeface="Cooper Black" panose="0208090404030B020404" pitchFamily="18" charset="0"/>
              </a:rPr>
              <a:t>Extensions </a:t>
            </a:r>
            <a:br>
              <a:rPr lang="en-US" dirty="0" smtClean="0">
                <a:latin typeface="Cooper Black" panose="0208090404030B020404" pitchFamily="18" charset="0"/>
              </a:rPr>
            </a:br>
            <a:r>
              <a:rPr lang="en-US" dirty="0" smtClean="0">
                <a:latin typeface="Cooper Black" panose="0208090404030B020404" pitchFamily="18" charset="0"/>
                <a:hlinkClick r:id="rId2"/>
              </a:rPr>
              <a:t>https://www.youtube.com/watch?v=LF1XOd8dKpE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0"/>
            <a:ext cx="3850015" cy="2567930"/>
          </a:xfrm>
        </p:spPr>
      </p:pic>
    </p:spTree>
    <p:extLst>
      <p:ext uri="{BB962C8B-B14F-4D97-AF65-F5344CB8AC3E}">
        <p14:creationId xmlns:p14="http://schemas.microsoft.com/office/powerpoint/2010/main" val="21542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Make it work!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oper Black" panose="0208090404030B020404" pitchFamily="18" charset="0"/>
              </a:rPr>
              <a:t>14 </a:t>
            </a:r>
            <a:r>
              <a:rPr lang="en-US" dirty="0">
                <a:latin typeface="Cooper Black" panose="0208090404030B020404" pitchFamily="18" charset="0"/>
              </a:rPr>
              <a:t>Minute Sage ® </a:t>
            </a:r>
            <a:r>
              <a:rPr lang="en-US" dirty="0" smtClean="0">
                <a:latin typeface="Cooper Black" panose="0208090404030B020404" pitchFamily="18" charset="0"/>
              </a:rPr>
              <a:t>doll-making</a:t>
            </a:r>
          </a:p>
          <a:p>
            <a:pPr marL="0" indent="0" algn="ctr">
              <a:buNone/>
            </a:pPr>
            <a:endParaRPr lang="en-US" dirty="0"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endParaRPr lang="en-US" dirty="0">
              <a:latin typeface="Cooper Black" panose="0208090404030B0204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33625"/>
            <a:ext cx="3886199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Questions 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7053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5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References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Carter, David (2004) Stonewall: The Riots that Sparked the Gay Revolution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err="1"/>
              <a:t>Kohli,R</a:t>
            </a:r>
            <a:r>
              <a:rPr lang="en-US" dirty="0"/>
              <a:t> &amp; </a:t>
            </a:r>
            <a:r>
              <a:rPr lang="en-US" dirty="0" err="1"/>
              <a:t>Solorzao</a:t>
            </a:r>
            <a:r>
              <a:rPr lang="en-US" dirty="0"/>
              <a:t>, D. (2012)“ Teachers, please learn our name!: racial </a:t>
            </a:r>
            <a:r>
              <a:rPr lang="en-US" dirty="0" err="1"/>
              <a:t>microaggression</a:t>
            </a:r>
            <a:r>
              <a:rPr lang="en-US" dirty="0"/>
              <a:t> and the K-12 classroom.”</a:t>
            </a:r>
            <a:r>
              <a:rPr lang="en-US" i="1" dirty="0" err="1"/>
              <a:t>Race,Ethnicity</a:t>
            </a:r>
            <a:r>
              <a:rPr lang="en-US" i="1" dirty="0"/>
              <a:t> &amp; Education. </a:t>
            </a:r>
            <a:r>
              <a:rPr lang="en-US" dirty="0"/>
              <a:t>pp1-22.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My Learning Springboard-Liz </a:t>
            </a:r>
            <a:r>
              <a:rPr lang="en-US" dirty="0" err="1"/>
              <a:t>Lasky</a:t>
            </a:r>
            <a:r>
              <a:rPr lang="en-US" dirty="0"/>
              <a:t>, LCSW. Cyberbullying Retrieved from &lt;mylearningspringboard.com/</a:t>
            </a:r>
            <a:r>
              <a:rPr lang="en-US" dirty="0" err="1"/>
              <a:t>liz-lasky</a:t>
            </a:r>
            <a:r>
              <a:rPr lang="en-US" dirty="0"/>
              <a:t>&gt;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err="1"/>
              <a:t>Nairn</a:t>
            </a:r>
            <a:r>
              <a:rPr lang="en-US" dirty="0"/>
              <a:t> , K. &amp; </a:t>
            </a:r>
            <a:r>
              <a:rPr lang="en-US" dirty="0" err="1"/>
              <a:t>Smith,A</a:t>
            </a:r>
            <a:r>
              <a:rPr lang="en-US" dirty="0"/>
              <a:t>. (2002). </a:t>
            </a:r>
            <a:r>
              <a:rPr lang="en-US" i="1" dirty="0"/>
              <a:t>Educators Guide to Bullying Prevention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err="1"/>
              <a:t>Nairn</a:t>
            </a:r>
            <a:r>
              <a:rPr lang="en-US" dirty="0"/>
              <a:t>, K.&amp;  Smith, A. (September 2002). 'Bullying at school: Secondary students' experiences of bullying at school and their suggestions for dealing with it.' </a:t>
            </a:r>
            <a:r>
              <a:rPr lang="en-US" i="1" dirty="0"/>
              <a:t>Youth Studies Australia</a:t>
            </a:r>
            <a:r>
              <a:rPr lang="en-US" dirty="0"/>
              <a:t>. v.21, n.3, pp. 37-44.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/>
              <a:t>National Institutes of Health, 2009 Survey on Bullying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/>
              <a:t>New York Times, June 4, 2102, pp.A12-A13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Panel for Educational Policy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&lt;http://schools.nyc.gov/AboutUs/leadership/PEP/publicnotice/2012-2013/July2013PEPRegulations&gt;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4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Power Down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10581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9840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2133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2017 </a:t>
            </a:r>
            <a:r>
              <a:rPr lang="en-US" dirty="0">
                <a:latin typeface="Cooper Black" panose="0208090404030B020404" pitchFamily="18" charset="0"/>
              </a:rPr>
              <a:t>© All rights reserved.</a:t>
            </a:r>
            <a:br>
              <a:rPr lang="en-US" dirty="0">
                <a:latin typeface="Cooper Black" panose="0208090404030B020404" pitchFamily="18" charset="0"/>
              </a:rPr>
            </a:br>
            <a:r>
              <a:rPr lang="en-US" sz="1200" dirty="0"/>
              <a:t>Photographs by TIMM-E Co, Inc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#</a:t>
            </a:r>
            <a:r>
              <a:rPr lang="en-US" sz="1200" dirty="0" err="1"/>
              <a:t>weareallthesameinside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#</a:t>
            </a:r>
            <a:r>
              <a:rPr lang="en-US" sz="1200" dirty="0" err="1"/>
              <a:t>TimothyBellavia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hlinkClick r:id="rId2"/>
              </a:rPr>
              <a:t>https://www.facebook.com/weareallthesameinside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>
                <a:hlinkClick r:id="rId3"/>
              </a:rPr>
              <a:t>www.weareallthesameinside.org</a:t>
            </a:r>
            <a:r>
              <a:rPr lang="en-US" sz="1200" dirty="0" smtClean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09" y="3038907"/>
            <a:ext cx="1200150" cy="1200150"/>
          </a:xfrm>
          <a:prstGeom prst="rect">
            <a:avLst/>
          </a:prstGeom>
        </p:spPr>
      </p:pic>
      <p:pic>
        <p:nvPicPr>
          <p:cNvPr id="5" name="Picture 2" descr="C:\Users\Timothy D Bellavia\Desktop\TIMME\twitter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21" y="3060941"/>
            <a:ext cx="1264415" cy="120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30" y="3093074"/>
            <a:ext cx="1181100" cy="120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78" y="4419600"/>
            <a:ext cx="1147762" cy="11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27" y="4378618"/>
            <a:ext cx="1264415" cy="12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78618"/>
            <a:ext cx="1218397" cy="11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Baseline Survey 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4777646" cy="4525963"/>
          </a:xfrm>
        </p:spPr>
      </p:pic>
    </p:spTree>
    <p:extLst>
      <p:ext uri="{BB962C8B-B14F-4D97-AF65-F5344CB8AC3E}">
        <p14:creationId xmlns:p14="http://schemas.microsoft.com/office/powerpoint/2010/main" val="31675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75477"/>
            <a:ext cx="6324600" cy="3294486"/>
          </a:xfrm>
        </p:spPr>
      </p:pic>
    </p:spTree>
    <p:extLst>
      <p:ext uri="{BB962C8B-B14F-4D97-AF65-F5344CB8AC3E}">
        <p14:creationId xmlns:p14="http://schemas.microsoft.com/office/powerpoint/2010/main" val="9817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Quote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sz="2800" dirty="0" smtClean="0"/>
              <a:t>Degrading someone is never right. It always comes down to what religion you are, socio economics, race or one’s sexual orientation or </a:t>
            </a:r>
            <a:r>
              <a:rPr lang="en-US" sz="2800" i="1" dirty="0" smtClean="0"/>
              <a:t>perceived</a:t>
            </a:r>
            <a:r>
              <a:rPr lang="en-US" sz="2800" dirty="0" smtClean="0"/>
              <a:t> sexual orientation” – </a:t>
            </a:r>
            <a:r>
              <a:rPr lang="en-US" sz="2800" b="1" dirty="0" smtClean="0"/>
              <a:t>Roslyn Wiseman</a:t>
            </a:r>
            <a:r>
              <a:rPr lang="en-US" sz="2800" dirty="0" smtClean="0"/>
              <a:t>, Author of </a:t>
            </a:r>
            <a:r>
              <a:rPr lang="en-US" sz="2800" i="1" dirty="0" smtClean="0"/>
              <a:t>Queen Bee’s and Wannabes </a:t>
            </a:r>
            <a:endParaRPr lang="en-US" sz="2800" i="1" dirty="0"/>
          </a:p>
        </p:txBody>
      </p:sp>
      <p:sp>
        <p:nvSpPr>
          <p:cNvPr id="4" name="AutoShape 2" descr="Image result for queen /bees and wanna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40" y="3912392"/>
            <a:ext cx="3591560" cy="2020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399"/>
            <a:ext cx="384048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altLang="en-US" sz="1300" b="1" dirty="0" smtClean="0">
                <a:latin typeface="Times New Roman" pitchFamily="18" charset="0"/>
              </a:rPr>
              <a:t/>
            </a:r>
            <a:br>
              <a:rPr lang="en-US" altLang="en-US" sz="1300" b="1" dirty="0" smtClean="0">
                <a:latin typeface="Times New Roman" pitchFamily="18" charset="0"/>
              </a:rPr>
            </a:br>
            <a:r>
              <a:rPr lang="en-US" altLang="en-US" sz="1300" b="1" dirty="0">
                <a:latin typeface="Times New Roman" pitchFamily="18" charset="0"/>
              </a:rPr>
              <a:t/>
            </a:r>
            <a:br>
              <a:rPr lang="en-US" altLang="en-US" sz="1300" b="1" dirty="0">
                <a:latin typeface="Times New Roman" pitchFamily="18" charset="0"/>
              </a:rPr>
            </a:br>
            <a:r>
              <a:rPr lang="en-US" altLang="en-US" sz="1300" b="1" dirty="0" smtClean="0">
                <a:latin typeface="Times New Roman" pitchFamily="18" charset="0"/>
              </a:rPr>
              <a:t/>
            </a:r>
            <a:br>
              <a:rPr lang="en-US" altLang="en-US" sz="1300" b="1" dirty="0" smtClean="0">
                <a:latin typeface="Times New Roman" pitchFamily="18" charset="0"/>
              </a:rPr>
            </a:br>
            <a:r>
              <a:rPr lang="en-US" altLang="en-US" sz="1300" b="1" dirty="0" smtClean="0">
                <a:latin typeface="Times New Roman" pitchFamily="18" charset="0"/>
              </a:rPr>
              <a:t>Professor Timothy </a:t>
            </a:r>
            <a:r>
              <a:rPr lang="en-US" altLang="en-US" sz="1300" b="1" dirty="0" err="1" smtClean="0">
                <a:latin typeface="Times New Roman" pitchFamily="18" charset="0"/>
              </a:rPr>
              <a:t>Bellavia</a:t>
            </a:r>
            <a:r>
              <a:rPr lang="en-US" altLang="en-US" sz="1300" b="1" dirty="0" smtClean="0">
                <a:latin typeface="Times New Roman" pitchFamily="18" charset="0"/>
              </a:rPr>
              <a:t>, M.F.A</a:t>
            </a:r>
            <a:r>
              <a:rPr lang="en-US" altLang="en-US" sz="1300" dirty="0" smtClean="0">
                <a:latin typeface="Times New Roman" pitchFamily="18" charset="0"/>
              </a:rPr>
              <a:t>.</a:t>
            </a:r>
            <a:br>
              <a:rPr lang="en-US" altLang="en-US" sz="1300" dirty="0" smtClean="0">
                <a:latin typeface="Times New Roman" pitchFamily="18" charset="0"/>
              </a:rPr>
            </a:br>
            <a:r>
              <a:rPr lang="en-US" altLang="en-US" sz="1300" b="1" dirty="0" smtClean="0">
                <a:latin typeface="Times New Roman" pitchFamily="18" charset="0"/>
              </a:rPr>
              <a:t>email: </a:t>
            </a:r>
            <a:r>
              <a:rPr lang="en-US" altLang="en-US" sz="1300" dirty="0" smtClean="0">
                <a:latin typeface="Times New Roman" pitchFamily="18" charset="0"/>
                <a:hlinkClick r:id="rId2"/>
              </a:rPr>
              <a:t>timothy.bellavia@touro.edu</a:t>
            </a:r>
            <a:r>
              <a:rPr lang="en-US" altLang="en-US" sz="1300" dirty="0" smtClean="0">
                <a:latin typeface="Times New Roman" pitchFamily="18" charset="0"/>
              </a:rPr>
              <a:t/>
            </a:r>
            <a:br>
              <a:rPr lang="en-US" altLang="en-US" sz="1300" dirty="0" smtClean="0">
                <a:latin typeface="Times New Roman" pitchFamily="18" charset="0"/>
              </a:rPr>
            </a:br>
            <a:r>
              <a:rPr lang="en-US" altLang="en-US" sz="1300" b="1" dirty="0" smtClean="0">
                <a:latin typeface="Times New Roman" pitchFamily="18" charset="0"/>
              </a:rPr>
              <a:t>Office phone: </a:t>
            </a:r>
            <a:r>
              <a:rPr lang="en-US" sz="1300" dirty="0" smtClean="0"/>
              <a:t>646-795-4510 </a:t>
            </a:r>
            <a:r>
              <a:rPr lang="en-US" sz="1300" i="1" dirty="0" smtClean="0"/>
              <a:t>extension </a:t>
            </a:r>
            <a:r>
              <a:rPr lang="en-US" sz="1300" dirty="0" smtClean="0"/>
              <a:t>47130</a:t>
            </a:r>
            <a:r>
              <a:rPr lang="en-US" altLang="en-US" sz="1300" b="1" dirty="0" smtClean="0">
                <a:latin typeface="Times New Roman" pitchFamily="18" charset="0"/>
              </a:rPr>
              <a:t/>
            </a:r>
            <a:br>
              <a:rPr lang="en-US" altLang="en-US" sz="1300" b="1" dirty="0" smtClean="0">
                <a:latin typeface="Times New Roman" pitchFamily="18" charset="0"/>
              </a:rPr>
            </a:br>
            <a:r>
              <a:rPr lang="en-US" altLang="en-US" sz="1300" b="1" dirty="0" smtClean="0">
                <a:latin typeface="Times New Roman" pitchFamily="18" charset="0"/>
              </a:rPr>
              <a:t>Academic Research Paper (s)</a:t>
            </a:r>
            <a:br>
              <a:rPr lang="en-US" altLang="en-US" sz="1300" b="1" dirty="0" smtClean="0">
                <a:latin typeface="Times New Roman" pitchFamily="18" charset="0"/>
              </a:rPr>
            </a:br>
            <a:r>
              <a:rPr lang="en-US" sz="1300" dirty="0" smtClean="0">
                <a:hlinkClick r:id="rId3"/>
              </a:rPr>
              <a:t>http://gse.touro.edu/news--events/stories/prof-timothy-bellavia-beyond-skin-deep.php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229600" cy="2698229"/>
          </a:xfrm>
        </p:spPr>
      </p:pic>
      <p:pic>
        <p:nvPicPr>
          <p:cNvPr id="5" name="Picture 4" descr="Galley Line: sanitary, heavy-duty, scratch resistant modules - desig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062511" cy="10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2" y="4419600"/>
            <a:ext cx="2167618" cy="382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2" y="4953000"/>
            <a:ext cx="2167618" cy="357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53050"/>
            <a:ext cx="2149249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1" y="5816085"/>
            <a:ext cx="2057400" cy="389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2" y="6231725"/>
            <a:ext cx="2097969" cy="469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998" y="4437673"/>
            <a:ext cx="1168180" cy="1168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78" y="4450263"/>
            <a:ext cx="1143000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50" y="4450263"/>
            <a:ext cx="1137517" cy="11375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59" y="4366761"/>
            <a:ext cx="1168199" cy="11681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70" y="4411704"/>
            <a:ext cx="1141996" cy="1141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58" y="348265"/>
            <a:ext cx="1318066" cy="8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What is a Sage doll? 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16" y="3276600"/>
            <a:ext cx="2697881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286001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US Patent 3 </a:t>
            </a:r>
            <a:r>
              <a:rPr lang="en-US" dirty="0"/>
              <a:t>US20010046830 A1 </a:t>
            </a:r>
            <a:endParaRPr lang="en-US" dirty="0" smtClean="0"/>
          </a:p>
          <a:p>
            <a:pPr algn="ctr"/>
            <a:r>
              <a:rPr lang="en-US" dirty="0" smtClean="0"/>
              <a:t>http</a:t>
            </a:r>
            <a:r>
              <a:rPr lang="en-US" dirty="0"/>
              <a:t>://www.naacpldf.org/brown-at-60-the-doll-test</a:t>
            </a:r>
          </a:p>
        </p:txBody>
      </p:sp>
    </p:spTree>
    <p:extLst>
      <p:ext uri="{BB962C8B-B14F-4D97-AF65-F5344CB8AC3E}">
        <p14:creationId xmlns:p14="http://schemas.microsoft.com/office/powerpoint/2010/main" val="9099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Cooper Black" panose="0208090404030B020404" pitchFamily="18" charset="0"/>
              </a:rPr>
              <a:t>Read-a- Loud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076">
            <a:off x="2899906" y="3196909"/>
            <a:ext cx="4830052" cy="2716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578">
            <a:off x="5439684" y="1990443"/>
            <a:ext cx="2070705" cy="1304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4664">
            <a:off x="457200" y="3657600"/>
            <a:ext cx="1171575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1063">
            <a:off x="7467600" y="5029200"/>
            <a:ext cx="1171575" cy="135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787">
            <a:off x="1981200" y="5029200"/>
            <a:ext cx="1171575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41">
            <a:off x="7293946" y="1524000"/>
            <a:ext cx="1162937" cy="1336709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354689"/>
            <a:ext cx="2819400" cy="2819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289">
            <a:off x="7922239" y="3035265"/>
            <a:ext cx="845249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055">
            <a:off x="4267200" y="1295400"/>
            <a:ext cx="648165" cy="7450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470">
            <a:off x="6342301" y="5593462"/>
            <a:ext cx="782401" cy="919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746">
            <a:off x="1879673" y="3465208"/>
            <a:ext cx="616545" cy="7870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618">
            <a:off x="608420" y="5515276"/>
            <a:ext cx="869133" cy="9990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106">
            <a:off x="8259176" y="4299071"/>
            <a:ext cx="422886" cy="486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068">
            <a:off x="4395788" y="2234892"/>
            <a:ext cx="709612" cy="8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67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Cooper Black" panose="0208090404030B020404" pitchFamily="18" charset="0"/>
              </a:rPr>
              <a:t>       Workshop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678">
            <a:off x="1103842" y="762033"/>
            <a:ext cx="3088217" cy="2316163"/>
          </a:xfr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038">
            <a:off x="3962400" y="3733800"/>
            <a:ext cx="3711223" cy="2087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29000"/>
            <a:ext cx="28575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792">
            <a:off x="3592997" y="1123908"/>
            <a:ext cx="156537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0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245</Words>
  <Application>Microsoft Office PowerPoint</Application>
  <PresentationFormat>On-screen Show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 Down</vt:lpstr>
      <vt:lpstr>Baseline Survey </vt:lpstr>
      <vt:lpstr>PowerPoint Presentation</vt:lpstr>
      <vt:lpstr>Quote</vt:lpstr>
      <vt:lpstr>   Professor Timothy Bellavia, M.F.A. email: timothy.bellavia@touro.edu Office phone: 646-795-4510 extension 47130 Academic Research Paper (s) http://gse.touro.edu/news--events/stories/prof-timothy-bellavia-beyond-skin-deep.php </vt:lpstr>
      <vt:lpstr>What is a Sage doll? </vt:lpstr>
      <vt:lpstr>Read-a- Loud</vt:lpstr>
      <vt:lpstr>       Workshop</vt:lpstr>
      <vt:lpstr>Research</vt:lpstr>
      <vt:lpstr>What is a Safe Space? </vt:lpstr>
      <vt:lpstr>Beliefs Sage Cookie</vt:lpstr>
      <vt:lpstr>Race / Ethnicity Sage Cookie</vt:lpstr>
      <vt:lpstr>Socio-Economics Sage Cookie</vt:lpstr>
      <vt:lpstr>Gender Sage Cookie</vt:lpstr>
      <vt:lpstr>  Extensions  https://www.youtube.com/watch?v=LF1XOd8dKpE</vt:lpstr>
      <vt:lpstr>Make it work!</vt:lpstr>
      <vt:lpstr>Questions </vt:lpstr>
      <vt:lpstr>References</vt:lpstr>
      <vt:lpstr>2017 © All rights reserved. Photographs by TIMM-E Co, Inc.   #weareallthesameinside #TimothyBellavia  https://www.facebook.com/weareallthesameinside www.weareallthesameinside.org 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D Bellavia</dc:creator>
  <cp:lastModifiedBy>Heidi L Kolence</cp:lastModifiedBy>
  <cp:revision>15</cp:revision>
  <dcterms:created xsi:type="dcterms:W3CDTF">2016-06-09T12:58:18Z</dcterms:created>
  <dcterms:modified xsi:type="dcterms:W3CDTF">2017-03-06T20:49:09Z</dcterms:modified>
</cp:coreProperties>
</file>